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1"/>
  </p:notesMasterIdLst>
  <p:sldIdLst>
    <p:sldId id="377" r:id="rId2"/>
    <p:sldId id="257" r:id="rId3"/>
    <p:sldId id="452" r:id="rId4"/>
    <p:sldId id="381" r:id="rId5"/>
    <p:sldId id="583" r:id="rId6"/>
    <p:sldId id="520" r:id="rId7"/>
    <p:sldId id="524" r:id="rId8"/>
    <p:sldId id="525" r:id="rId9"/>
    <p:sldId id="526" r:id="rId10"/>
    <p:sldId id="527" r:id="rId11"/>
    <p:sldId id="528" r:id="rId12"/>
    <p:sldId id="529" r:id="rId13"/>
    <p:sldId id="540" r:id="rId14"/>
    <p:sldId id="543" r:id="rId15"/>
    <p:sldId id="542" r:id="rId16"/>
    <p:sldId id="544" r:id="rId17"/>
    <p:sldId id="545" r:id="rId18"/>
    <p:sldId id="547" r:id="rId19"/>
    <p:sldId id="551" r:id="rId20"/>
    <p:sldId id="573" r:id="rId21"/>
    <p:sldId id="581" r:id="rId22"/>
    <p:sldId id="574" r:id="rId23"/>
    <p:sldId id="576" r:id="rId24"/>
    <p:sldId id="577" r:id="rId25"/>
    <p:sldId id="575" r:id="rId26"/>
    <p:sldId id="578" r:id="rId27"/>
    <p:sldId id="572" r:id="rId28"/>
    <p:sldId id="579" r:id="rId29"/>
    <p:sldId id="582" r:id="rId30"/>
    <p:sldId id="580" r:id="rId31"/>
    <p:sldId id="552" r:id="rId32"/>
    <p:sldId id="585" r:id="rId33"/>
    <p:sldId id="584" r:id="rId34"/>
    <p:sldId id="587" r:id="rId35"/>
    <p:sldId id="586" r:id="rId36"/>
    <p:sldId id="588" r:id="rId37"/>
    <p:sldId id="591" r:id="rId38"/>
    <p:sldId id="590" r:id="rId39"/>
    <p:sldId id="593" r:id="rId40"/>
    <p:sldId id="592" r:id="rId41"/>
    <p:sldId id="553" r:id="rId42"/>
    <p:sldId id="594" r:id="rId43"/>
    <p:sldId id="595" r:id="rId44"/>
    <p:sldId id="596" r:id="rId45"/>
    <p:sldId id="598" r:id="rId46"/>
    <p:sldId id="597" r:id="rId47"/>
    <p:sldId id="599" r:id="rId48"/>
    <p:sldId id="602" r:id="rId49"/>
    <p:sldId id="603" r:id="rId50"/>
    <p:sldId id="604" r:id="rId51"/>
    <p:sldId id="601" r:id="rId52"/>
    <p:sldId id="605" r:id="rId53"/>
    <p:sldId id="600" r:id="rId54"/>
    <p:sldId id="611" r:id="rId55"/>
    <p:sldId id="606" r:id="rId56"/>
    <p:sldId id="607" r:id="rId57"/>
    <p:sldId id="609" r:id="rId58"/>
    <p:sldId id="610" r:id="rId59"/>
    <p:sldId id="612" r:id="rId60"/>
    <p:sldId id="613" r:id="rId61"/>
    <p:sldId id="535" r:id="rId62"/>
    <p:sldId id="536" r:id="rId63"/>
    <p:sldId id="537" r:id="rId64"/>
    <p:sldId id="538" r:id="rId65"/>
    <p:sldId id="539" r:id="rId66"/>
    <p:sldId id="614" r:id="rId67"/>
    <p:sldId id="616" r:id="rId68"/>
    <p:sldId id="617" r:id="rId69"/>
    <p:sldId id="316" r:id="rId70"/>
    <p:sldId id="326" r:id="rId71"/>
    <p:sldId id="323" r:id="rId72"/>
    <p:sldId id="327" r:id="rId73"/>
    <p:sldId id="325" r:id="rId74"/>
    <p:sldId id="555" r:id="rId75"/>
    <p:sldId id="632" r:id="rId76"/>
    <p:sldId id="633" r:id="rId77"/>
    <p:sldId id="556" r:id="rId78"/>
    <p:sldId id="557" r:id="rId79"/>
    <p:sldId id="558" r:id="rId80"/>
    <p:sldId id="559" r:id="rId81"/>
    <p:sldId id="560" r:id="rId82"/>
    <p:sldId id="561" r:id="rId83"/>
    <p:sldId id="562" r:id="rId84"/>
    <p:sldId id="563" r:id="rId85"/>
    <p:sldId id="564" r:id="rId86"/>
    <p:sldId id="565" r:id="rId87"/>
    <p:sldId id="566" r:id="rId88"/>
    <p:sldId id="567" r:id="rId89"/>
    <p:sldId id="568" r:id="rId90"/>
    <p:sldId id="569" r:id="rId91"/>
    <p:sldId id="570" r:id="rId92"/>
    <p:sldId id="571" r:id="rId93"/>
    <p:sldId id="619" r:id="rId94"/>
    <p:sldId id="631" r:id="rId95"/>
    <p:sldId id="318" r:id="rId96"/>
    <p:sldId id="353" r:id="rId97"/>
    <p:sldId id="354" r:id="rId98"/>
    <p:sldId id="355" r:id="rId99"/>
    <p:sldId id="344" r:id="rId100"/>
    <p:sldId id="345" r:id="rId101"/>
    <p:sldId id="349" r:id="rId102"/>
    <p:sldId id="350" r:id="rId103"/>
    <p:sldId id="351" r:id="rId104"/>
    <p:sldId id="630" r:id="rId105"/>
    <p:sldId id="347" r:id="rId106"/>
    <p:sldId id="348" r:id="rId107"/>
    <p:sldId id="321" r:id="rId108"/>
    <p:sldId id="618" r:id="rId109"/>
    <p:sldId id="622" r:id="rId110"/>
    <p:sldId id="623" r:id="rId111"/>
    <p:sldId id="625" r:id="rId112"/>
    <p:sldId id="624" r:id="rId113"/>
    <p:sldId id="634" r:id="rId114"/>
    <p:sldId id="550" r:id="rId115"/>
    <p:sldId id="267" r:id="rId116"/>
    <p:sldId id="627" r:id="rId117"/>
    <p:sldId id="620" r:id="rId118"/>
    <p:sldId id="629" r:id="rId119"/>
    <p:sldId id="621" r:id="rId1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6D3CB8D-C5FE-4F85-97E1-008DE64A5D47}">
          <p14:sldIdLst>
            <p14:sldId id="377"/>
          </p14:sldIdLst>
        </p14:section>
        <p14:section name="Introduction" id="{2FD0FF71-F5FC-4EB7-B2CB-B31E4CBECD79}">
          <p14:sldIdLst>
            <p14:sldId id="257"/>
            <p14:sldId id="452"/>
            <p14:sldId id="381"/>
            <p14:sldId id="583"/>
          </p14:sldIdLst>
        </p14:section>
        <p14:section name="I.1. Previous lecture reminders" id="{FC4004CD-F4EF-46BA-BCA4-C872EA6A6BA2}">
          <p14:sldIdLst>
            <p14:sldId id="520"/>
            <p14:sldId id="524"/>
            <p14:sldId id="525"/>
            <p14:sldId id="526"/>
            <p14:sldId id="527"/>
            <p14:sldId id="528"/>
            <p14:sldId id="529"/>
            <p14:sldId id="540"/>
            <p14:sldId id="543"/>
            <p14:sldId id="542"/>
            <p14:sldId id="544"/>
            <p14:sldId id="545"/>
            <p14:sldId id="547"/>
          </p14:sldIdLst>
        </p14:section>
        <p14:section name="I.2. Issues with our Vanilla GAN" id="{71A3BBF8-7050-49CB-A824-FDE5FF12BD0F}">
          <p14:sldIdLst>
            <p14:sldId id="551"/>
            <p14:sldId id="573"/>
            <p14:sldId id="581"/>
            <p14:sldId id="574"/>
            <p14:sldId id="576"/>
            <p14:sldId id="577"/>
            <p14:sldId id="575"/>
            <p14:sldId id="578"/>
            <p14:sldId id="572"/>
            <p14:sldId id="579"/>
            <p14:sldId id="582"/>
            <p14:sldId id="580"/>
          </p14:sldIdLst>
        </p14:section>
        <p14:section name="II.1. Wasserstein distance" id="{A4DEEC57-EAB3-4ABD-87DF-F13D8C7D8221}">
          <p14:sldIdLst>
            <p14:sldId id="552"/>
            <p14:sldId id="585"/>
            <p14:sldId id="584"/>
            <p14:sldId id="587"/>
            <p14:sldId id="586"/>
            <p14:sldId id="588"/>
            <p14:sldId id="591"/>
            <p14:sldId id="590"/>
            <p14:sldId id="593"/>
            <p14:sldId id="592"/>
          </p14:sldIdLst>
        </p14:section>
        <p14:section name="II.2. Wasserstein distance in GANs" id="{754ABBD5-351B-44BD-A9D4-EF150C449378}">
          <p14:sldIdLst>
            <p14:sldId id="553"/>
            <p14:sldId id="594"/>
            <p14:sldId id="595"/>
            <p14:sldId id="596"/>
            <p14:sldId id="598"/>
            <p14:sldId id="597"/>
            <p14:sldId id="599"/>
            <p14:sldId id="602"/>
            <p14:sldId id="603"/>
            <p14:sldId id="604"/>
            <p14:sldId id="601"/>
            <p14:sldId id="605"/>
          </p14:sldIdLst>
        </p14:section>
        <p14:section name="II.3. Wasserstein GAN idea" id="{637F68DF-099E-48C6-B16A-69C40CB2DA26}">
          <p14:sldIdLst>
            <p14:sldId id="600"/>
            <p14:sldId id="611"/>
            <p14:sldId id="606"/>
            <p14:sldId id="607"/>
            <p14:sldId id="609"/>
            <p14:sldId id="610"/>
          </p14:sldIdLst>
        </p14:section>
        <p14:section name="II.4. Wasserstein GAN implementation" id="{7AC171B4-71A3-4969-A196-DCA8F35BE08E}">
          <p14:sldIdLst>
            <p14:sldId id="612"/>
            <p14:sldId id="613"/>
            <p14:sldId id="535"/>
            <p14:sldId id="536"/>
            <p14:sldId id="537"/>
            <p14:sldId id="538"/>
            <p14:sldId id="539"/>
            <p14:sldId id="614"/>
            <p14:sldId id="616"/>
            <p14:sldId id="617"/>
          </p14:sldIdLst>
        </p14:section>
        <p14:section name="III. More limits of GANs" id="{1604AAD0-4D3B-4EB5-9C0C-A5B5CAB3601F}">
          <p14:sldIdLst>
            <p14:sldId id="316"/>
            <p14:sldId id="326"/>
            <p14:sldId id="323"/>
            <p14:sldId id="327"/>
            <p14:sldId id="325"/>
          </p14:sldIdLst>
        </p14:section>
        <p14:section name="IV. Progressive GANs" id="{B1C86EDD-C451-4383-978E-59A496416F68}">
          <p14:sldIdLst>
            <p14:sldId id="555"/>
            <p14:sldId id="632"/>
            <p14:sldId id="633"/>
            <p14:sldId id="556"/>
            <p14:sldId id="557"/>
            <p14:sldId id="558"/>
            <p14:sldId id="559"/>
            <p14:sldId id="560"/>
            <p14:sldId id="561"/>
            <p14:sldId id="562"/>
            <p14:sldId id="563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</p14:sldIdLst>
        </p14:section>
        <p14:section name="V. Style GANs" id="{BC52E892-8E5E-4C8B-A43D-7AD391A8B645}">
          <p14:sldIdLst>
            <p14:sldId id="619"/>
            <p14:sldId id="631"/>
            <p14:sldId id="318"/>
            <p14:sldId id="353"/>
            <p14:sldId id="354"/>
            <p14:sldId id="355"/>
            <p14:sldId id="344"/>
            <p14:sldId id="345"/>
            <p14:sldId id="349"/>
            <p14:sldId id="350"/>
            <p14:sldId id="351"/>
            <p14:sldId id="630"/>
            <p14:sldId id="347"/>
            <p14:sldId id="348"/>
            <p14:sldId id="321"/>
          </p14:sldIdLst>
        </p14:section>
        <p14:section name="VI. Cycle GANs and other things" id="{D9D2394F-B319-44E9-9CC7-5B9E0BB90C33}">
          <p14:sldIdLst>
            <p14:sldId id="618"/>
          </p14:sldIdLst>
        </p14:section>
        <p14:section name="VII. GANs and ethics" id="{9AF0F53E-9579-464B-8D3E-3568E40B07A2}">
          <p14:sldIdLst>
            <p14:sldId id="622"/>
            <p14:sldId id="623"/>
            <p14:sldId id="625"/>
            <p14:sldId id="624"/>
          </p14:sldIdLst>
        </p14:section>
        <p14:section name="Diffusion models?" id="{02F8C888-A10D-4ED4-90E7-2F85562A1978}">
          <p14:sldIdLst>
            <p14:sldId id="634"/>
          </p14:sldIdLst>
        </p14:section>
        <p14:section name="Conclusion" id="{F32771D1-00C9-468B-921F-57B3DD4A3A9C}">
          <p14:sldIdLst>
            <p14:sldId id="550"/>
          </p14:sldIdLst>
        </p14:section>
        <p14:section name="References and watchlist" id="{217B8593-1CA5-408D-B198-A5E6ACAB5948}">
          <p14:sldIdLst>
            <p14:sldId id="267"/>
            <p14:sldId id="627"/>
            <p14:sldId id="620"/>
            <p14:sldId id="629"/>
            <p14:sldId id="6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9173E6-FB60-4482-83A1-A2D0BF67586A}" v="1" dt="2023-03-23T12:25:10.4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292" autoAdjust="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8442EF89-4FC3-4551-B8A6-A4179790B0F4}"/>
    <pc:docChg chg="undo custSel mod modSld modMainMaster">
      <pc:chgData name="Matthieu De Mari" userId="dfb708c9-d8dc-439f-9a3b-c772bf4a311c" providerId="ADAL" clId="{8442EF89-4FC3-4551-B8A6-A4179790B0F4}" dt="2022-10-31T05:55:19.216" v="239" actId="20577"/>
      <pc:docMkLst>
        <pc:docMk/>
      </pc:docMkLst>
      <pc:sldChg chg="modSp mod">
        <pc:chgData name="Matthieu De Mari" userId="dfb708c9-d8dc-439f-9a3b-c772bf4a311c" providerId="ADAL" clId="{8442EF89-4FC3-4551-B8A6-A4179790B0F4}" dt="2022-10-31T05:55:19.216" v="239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8442EF89-4FC3-4551-B8A6-A4179790B0F4}" dt="2022-10-31T05:55:19.216" v="239" actId="20577"/>
          <ac:spMkLst>
            <pc:docMk/>
            <pc:sldMk cId="1040156172" sldId="377"/>
            <ac:spMk id="3" creationId="{816ABDE1-A047-4B53-92F2-67282914DD77}"/>
          </ac:spMkLst>
        </pc:spChg>
      </pc:sldChg>
      <pc:sldChg chg="modSp mod">
        <pc:chgData name="Matthieu De Mari" userId="dfb708c9-d8dc-439f-9a3b-c772bf4a311c" providerId="ADAL" clId="{8442EF89-4FC3-4551-B8A6-A4179790B0F4}" dt="2022-10-31T05:45:28.901" v="235" actId="113"/>
        <pc:sldMkLst>
          <pc:docMk/>
          <pc:sldMk cId="1996190332" sldId="535"/>
        </pc:sldMkLst>
        <pc:spChg chg="mod">
          <ac:chgData name="Matthieu De Mari" userId="dfb708c9-d8dc-439f-9a3b-c772bf4a311c" providerId="ADAL" clId="{8442EF89-4FC3-4551-B8A6-A4179790B0F4}" dt="2022-10-31T05:45:28.901" v="235" actId="113"/>
          <ac:spMkLst>
            <pc:docMk/>
            <pc:sldMk cId="1996190332" sldId="535"/>
            <ac:spMk id="3" creationId="{BC78C647-9BF9-4C00-A1C6-907660028ADE}"/>
          </ac:spMkLst>
        </pc:spChg>
      </pc:sldChg>
      <pc:sldChg chg="modSp mod">
        <pc:chgData name="Matthieu De Mari" userId="dfb708c9-d8dc-439f-9a3b-c772bf4a311c" providerId="ADAL" clId="{8442EF89-4FC3-4551-B8A6-A4179790B0F4}" dt="2022-10-31T05:45:31.080" v="236" actId="113"/>
        <pc:sldMkLst>
          <pc:docMk/>
          <pc:sldMk cId="244511625" sldId="537"/>
        </pc:sldMkLst>
        <pc:spChg chg="mod">
          <ac:chgData name="Matthieu De Mari" userId="dfb708c9-d8dc-439f-9a3b-c772bf4a311c" providerId="ADAL" clId="{8442EF89-4FC3-4551-B8A6-A4179790B0F4}" dt="2022-10-31T05:45:31.080" v="236" actId="113"/>
          <ac:spMkLst>
            <pc:docMk/>
            <pc:sldMk cId="244511625" sldId="537"/>
            <ac:spMk id="3" creationId="{BC78C647-9BF9-4C00-A1C6-907660028ADE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32.067" v="93"/>
        <pc:sldMkLst>
          <pc:docMk/>
          <pc:sldMk cId="124480131" sldId="574"/>
        </pc:sldMkLst>
        <pc:spChg chg="del">
          <ac:chgData name="Matthieu De Mari" userId="dfb708c9-d8dc-439f-9a3b-c772bf4a311c" providerId="ADAL" clId="{8442EF89-4FC3-4551-B8A6-A4179790B0F4}" dt="2022-10-31T05:40:30.250" v="91" actId="478"/>
          <ac:spMkLst>
            <pc:docMk/>
            <pc:sldMk cId="124480131" sldId="574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31.807" v="92" actId="478"/>
          <ac:spMkLst>
            <pc:docMk/>
            <pc:sldMk cId="124480131" sldId="574"/>
            <ac:spMk id="7" creationId="{142DDA91-7A30-B5C4-8B43-760C90D869F9}"/>
          </ac:spMkLst>
        </pc:spChg>
        <pc:spChg chg="add mod">
          <ac:chgData name="Matthieu De Mari" userId="dfb708c9-d8dc-439f-9a3b-c772bf4a311c" providerId="ADAL" clId="{8442EF89-4FC3-4551-B8A6-A4179790B0F4}" dt="2022-10-31T05:40:32.067" v="93"/>
          <ac:spMkLst>
            <pc:docMk/>
            <pc:sldMk cId="124480131" sldId="574"/>
            <ac:spMk id="8" creationId="{1737073E-BD2C-F8C8-437D-02E92BB63759}"/>
          </ac:spMkLst>
        </pc:spChg>
      </pc:sldChg>
      <pc:sldChg chg="modSp mod">
        <pc:chgData name="Matthieu De Mari" userId="dfb708c9-d8dc-439f-9a3b-c772bf4a311c" providerId="ADAL" clId="{8442EF89-4FC3-4551-B8A6-A4179790B0F4}" dt="2022-10-31T05:40:11.954" v="84" actId="14100"/>
        <pc:sldMkLst>
          <pc:docMk/>
          <pc:sldMk cId="1808545269" sldId="575"/>
        </pc:sldMkLst>
        <pc:spChg chg="mod">
          <ac:chgData name="Matthieu De Mari" userId="dfb708c9-d8dc-439f-9a3b-c772bf4a311c" providerId="ADAL" clId="{8442EF89-4FC3-4551-B8A6-A4179790B0F4}" dt="2022-10-31T05:40:11.954" v="84" actId="14100"/>
          <ac:spMkLst>
            <pc:docMk/>
            <pc:sldMk cId="1808545269" sldId="575"/>
            <ac:spMk id="4" creationId="{ABD88AC3-25BE-474D-A283-1E90426E3DAA}"/>
          </ac:spMkLst>
        </pc:spChg>
        <pc:picChg chg="mod">
          <ac:chgData name="Matthieu De Mari" userId="dfb708c9-d8dc-439f-9a3b-c772bf4a311c" providerId="ADAL" clId="{8442EF89-4FC3-4551-B8A6-A4179790B0F4}" dt="2022-10-31T05:40:07.010" v="83" actId="1036"/>
          <ac:picMkLst>
            <pc:docMk/>
            <pc:sldMk cId="1808545269" sldId="575"/>
            <ac:picMk id="7" creationId="{2EEFF9C5-1FE5-44B1-8873-15FC6BC173D6}"/>
          </ac:picMkLst>
        </pc:picChg>
      </pc:sldChg>
      <pc:sldChg chg="addSp delSp modSp mod">
        <pc:chgData name="Matthieu De Mari" userId="dfb708c9-d8dc-439f-9a3b-c772bf4a311c" providerId="ADAL" clId="{8442EF89-4FC3-4551-B8A6-A4179790B0F4}" dt="2022-10-31T05:40:26.492" v="90"/>
        <pc:sldMkLst>
          <pc:docMk/>
          <pc:sldMk cId="2543801564" sldId="576"/>
        </pc:sldMkLst>
        <pc:spChg chg="del">
          <ac:chgData name="Matthieu De Mari" userId="dfb708c9-d8dc-439f-9a3b-c772bf4a311c" providerId="ADAL" clId="{8442EF89-4FC3-4551-B8A6-A4179790B0F4}" dt="2022-10-31T05:40:22.273" v="88" actId="478"/>
          <ac:spMkLst>
            <pc:docMk/>
            <pc:sldMk cId="2543801564" sldId="576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26.104" v="89" actId="478"/>
          <ac:spMkLst>
            <pc:docMk/>
            <pc:sldMk cId="2543801564" sldId="576"/>
            <ac:spMk id="6" creationId="{5DBA1751-768D-82AF-DC5C-6990B39F898E}"/>
          </ac:spMkLst>
        </pc:spChg>
        <pc:spChg chg="add mod">
          <ac:chgData name="Matthieu De Mari" userId="dfb708c9-d8dc-439f-9a3b-c772bf4a311c" providerId="ADAL" clId="{8442EF89-4FC3-4551-B8A6-A4179790B0F4}" dt="2022-10-31T05:40:26.492" v="90"/>
          <ac:spMkLst>
            <pc:docMk/>
            <pc:sldMk cId="2543801564" sldId="576"/>
            <ac:spMk id="9" creationId="{BC4EE62F-8684-DF88-7725-FDB354746828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0:18.624" v="87"/>
        <pc:sldMkLst>
          <pc:docMk/>
          <pc:sldMk cId="2796165928" sldId="577"/>
        </pc:sldMkLst>
        <pc:spChg chg="del">
          <ac:chgData name="Matthieu De Mari" userId="dfb708c9-d8dc-439f-9a3b-c772bf4a311c" providerId="ADAL" clId="{8442EF89-4FC3-4551-B8A6-A4179790B0F4}" dt="2022-10-31T05:40:16.611" v="85" actId="478"/>
          <ac:spMkLst>
            <pc:docMk/>
            <pc:sldMk cId="2796165928" sldId="577"/>
            <ac:spMk id="4" creationId="{ABD88AC3-25BE-474D-A283-1E90426E3DAA}"/>
          </ac:spMkLst>
        </pc:spChg>
        <pc:spChg chg="add del mod">
          <ac:chgData name="Matthieu De Mari" userId="dfb708c9-d8dc-439f-9a3b-c772bf4a311c" providerId="ADAL" clId="{8442EF89-4FC3-4551-B8A6-A4179790B0F4}" dt="2022-10-31T05:40:18.350" v="86" actId="478"/>
          <ac:spMkLst>
            <pc:docMk/>
            <pc:sldMk cId="2796165928" sldId="577"/>
            <ac:spMk id="10" creationId="{032BC660-404A-F405-B6E3-08B48CCFAD26}"/>
          </ac:spMkLst>
        </pc:spChg>
        <pc:spChg chg="add mod">
          <ac:chgData name="Matthieu De Mari" userId="dfb708c9-d8dc-439f-9a3b-c772bf4a311c" providerId="ADAL" clId="{8442EF89-4FC3-4551-B8A6-A4179790B0F4}" dt="2022-10-31T05:40:18.624" v="87"/>
          <ac:spMkLst>
            <pc:docMk/>
            <pc:sldMk cId="2796165928" sldId="577"/>
            <ac:spMk id="11" creationId="{43A0ACDE-BB4E-4777-EB74-E2CD1EB1645C}"/>
          </ac:spMkLst>
        </pc:spChg>
      </pc:sldChg>
      <pc:sldChg chg="modSp mod">
        <pc:chgData name="Matthieu De Mari" userId="dfb708c9-d8dc-439f-9a3b-c772bf4a311c" providerId="ADAL" clId="{8442EF89-4FC3-4551-B8A6-A4179790B0F4}" dt="2022-10-31T05:39:48.846" v="51" actId="20577"/>
        <pc:sldMkLst>
          <pc:docMk/>
          <pc:sldMk cId="2048622479" sldId="578"/>
        </pc:sldMkLst>
        <pc:spChg chg="mod">
          <ac:chgData name="Matthieu De Mari" userId="dfb708c9-d8dc-439f-9a3b-c772bf4a311c" providerId="ADAL" clId="{8442EF89-4FC3-4551-B8A6-A4179790B0F4}" dt="2022-10-31T05:39:48.846" v="51" actId="20577"/>
          <ac:spMkLst>
            <pc:docMk/>
            <pc:sldMk cId="2048622479" sldId="578"/>
            <ac:spMk id="4" creationId="{ABD88AC3-25BE-474D-A283-1E90426E3DAA}"/>
          </ac:spMkLst>
        </pc:spChg>
      </pc:sldChg>
      <pc:sldChg chg="modSp mod">
        <pc:chgData name="Matthieu De Mari" userId="dfb708c9-d8dc-439f-9a3b-c772bf4a311c" providerId="ADAL" clId="{8442EF89-4FC3-4551-B8A6-A4179790B0F4}" dt="2022-10-31T05:41:22.692" v="122"/>
        <pc:sldMkLst>
          <pc:docMk/>
          <pc:sldMk cId="1749337622" sldId="580"/>
        </pc:sldMkLst>
        <pc:spChg chg="mod">
          <ac:chgData name="Matthieu De Mari" userId="dfb708c9-d8dc-439f-9a3b-c772bf4a311c" providerId="ADAL" clId="{8442EF89-4FC3-4551-B8A6-A4179790B0F4}" dt="2022-10-31T05:41:22.692" v="122"/>
          <ac:spMkLst>
            <pc:docMk/>
            <pc:sldMk cId="1749337622" sldId="580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1:17.786" v="121" actId="20577"/>
        <pc:sldMkLst>
          <pc:docMk/>
          <pc:sldMk cId="3728973502" sldId="582"/>
        </pc:sldMkLst>
        <pc:spChg chg="mod">
          <ac:chgData name="Matthieu De Mari" userId="dfb708c9-d8dc-439f-9a3b-c772bf4a311c" providerId="ADAL" clId="{8442EF89-4FC3-4551-B8A6-A4179790B0F4}" dt="2022-10-31T05:41:17.786" v="121" actId="20577"/>
          <ac:spMkLst>
            <pc:docMk/>
            <pc:sldMk cId="3728973502" sldId="582"/>
            <ac:spMk id="4" creationId="{45EE4F2E-4D27-4456-BB5E-AAC2BF395E47}"/>
          </ac:spMkLst>
        </pc:spChg>
      </pc:sldChg>
      <pc:sldChg chg="modSp mod">
        <pc:chgData name="Matthieu De Mari" userId="dfb708c9-d8dc-439f-9a3b-c772bf4a311c" providerId="ADAL" clId="{8442EF89-4FC3-4551-B8A6-A4179790B0F4}" dt="2022-10-31T05:44:01.977" v="189" actId="114"/>
        <pc:sldMkLst>
          <pc:docMk/>
          <pc:sldMk cId="3679996451" sldId="592"/>
        </pc:sldMkLst>
        <pc:spChg chg="mod">
          <ac:chgData name="Matthieu De Mari" userId="dfb708c9-d8dc-439f-9a3b-c772bf4a311c" providerId="ADAL" clId="{8442EF89-4FC3-4551-B8A6-A4179790B0F4}" dt="2022-10-31T05:44:01.977" v="189" actId="114"/>
          <ac:spMkLst>
            <pc:docMk/>
            <pc:sldMk cId="3679996451" sldId="592"/>
            <ac:spMk id="3" creationId="{DC93BAC5-2CAA-457D-8C82-452B814744F3}"/>
          </ac:spMkLst>
        </pc:spChg>
      </pc:sldChg>
      <pc:sldChg chg="addSp delSp modSp mod">
        <pc:chgData name="Matthieu De Mari" userId="dfb708c9-d8dc-439f-9a3b-c772bf4a311c" providerId="ADAL" clId="{8442EF89-4FC3-4551-B8A6-A4179790B0F4}" dt="2022-10-31T05:43:57.179" v="188" actId="114"/>
        <pc:sldMkLst>
          <pc:docMk/>
          <pc:sldMk cId="939904544" sldId="593"/>
        </pc:sldMkLst>
        <pc:spChg chg="del mod">
          <ac:chgData name="Matthieu De Mari" userId="dfb708c9-d8dc-439f-9a3b-c772bf4a311c" providerId="ADAL" clId="{8442EF89-4FC3-4551-B8A6-A4179790B0F4}" dt="2022-10-31T05:43:43.375" v="182" actId="478"/>
          <ac:spMkLst>
            <pc:docMk/>
            <pc:sldMk cId="939904544" sldId="593"/>
            <ac:spMk id="3" creationId="{DC93BAC5-2CAA-457D-8C82-452B814744F3}"/>
          </ac:spMkLst>
        </pc:spChg>
        <pc:spChg chg="add del mod">
          <ac:chgData name="Matthieu De Mari" userId="dfb708c9-d8dc-439f-9a3b-c772bf4a311c" providerId="ADAL" clId="{8442EF89-4FC3-4551-B8A6-A4179790B0F4}" dt="2022-10-31T05:43:45.479" v="183" actId="478"/>
          <ac:spMkLst>
            <pc:docMk/>
            <pc:sldMk cId="939904544" sldId="593"/>
            <ac:spMk id="5" creationId="{128AC4F3-26E2-0CA3-EEBE-B7F39C28F3CA}"/>
          </ac:spMkLst>
        </pc:spChg>
        <pc:spChg chg="add mod">
          <ac:chgData name="Matthieu De Mari" userId="dfb708c9-d8dc-439f-9a3b-c772bf4a311c" providerId="ADAL" clId="{8442EF89-4FC3-4551-B8A6-A4179790B0F4}" dt="2022-10-31T05:43:57.179" v="188" actId="114"/>
          <ac:spMkLst>
            <pc:docMk/>
            <pc:sldMk cId="939904544" sldId="593"/>
            <ac:spMk id="6" creationId="{C1114BCD-4E3F-E548-ADD7-82871E5CEC40}"/>
          </ac:spMkLst>
        </pc:spChg>
      </pc:sldChg>
      <pc:sldChg chg="modSp">
        <pc:chgData name="Matthieu De Mari" userId="dfb708c9-d8dc-439f-9a3b-c772bf4a311c" providerId="ADAL" clId="{8442EF89-4FC3-4551-B8A6-A4179790B0F4}" dt="2022-10-31T05:44:24.328" v="196" actId="20577"/>
        <pc:sldMkLst>
          <pc:docMk/>
          <pc:sldMk cId="3159996535" sldId="600"/>
        </pc:sldMkLst>
        <pc:spChg chg="mod">
          <ac:chgData name="Matthieu De Mari" userId="dfb708c9-d8dc-439f-9a3b-c772bf4a311c" providerId="ADAL" clId="{8442EF89-4FC3-4551-B8A6-A4179790B0F4}" dt="2022-10-31T05:44:24.328" v="196" actId="20577"/>
          <ac:spMkLst>
            <pc:docMk/>
            <pc:sldMk cId="3159996535" sldId="600"/>
            <ac:spMk id="6" creationId="{2B7C7576-CCA5-43A2-985A-E2658DC6087F}"/>
          </ac:spMkLst>
        </pc:spChg>
      </pc:sldChg>
      <pc:sldChg chg="modSp mod">
        <pc:chgData name="Matthieu De Mari" userId="dfb708c9-d8dc-439f-9a3b-c772bf4a311c" providerId="ADAL" clId="{8442EF89-4FC3-4551-B8A6-A4179790B0F4}" dt="2022-10-31T05:45:11.639" v="233" actId="20577"/>
        <pc:sldMkLst>
          <pc:docMk/>
          <pc:sldMk cId="1734242267" sldId="609"/>
        </pc:sldMkLst>
        <pc:spChg chg="mod">
          <ac:chgData name="Matthieu De Mari" userId="dfb708c9-d8dc-439f-9a3b-c772bf4a311c" providerId="ADAL" clId="{8442EF89-4FC3-4551-B8A6-A4179790B0F4}" dt="2022-10-31T05:45:11.639" v="233" actId="20577"/>
          <ac:spMkLst>
            <pc:docMk/>
            <pc:sldMk cId="1734242267" sldId="609"/>
            <ac:spMk id="3" creationId="{25CF774C-4284-4581-9E63-3E8A8D9A9BBF}"/>
          </ac:spMkLst>
        </pc:spChg>
      </pc:sldChg>
      <pc:sldChg chg="modSp mod">
        <pc:chgData name="Matthieu De Mari" userId="dfb708c9-d8dc-439f-9a3b-c772bf4a311c" providerId="ADAL" clId="{8442EF89-4FC3-4551-B8A6-A4179790B0F4}" dt="2022-10-31T05:45:21.081" v="234" actId="33524"/>
        <pc:sldMkLst>
          <pc:docMk/>
          <pc:sldMk cId="1517182271" sldId="612"/>
        </pc:sldMkLst>
        <pc:spChg chg="mod">
          <ac:chgData name="Matthieu De Mari" userId="dfb708c9-d8dc-439f-9a3b-c772bf4a311c" providerId="ADAL" clId="{8442EF89-4FC3-4551-B8A6-A4179790B0F4}" dt="2022-10-31T05:45:21.081" v="234" actId="33524"/>
          <ac:spMkLst>
            <pc:docMk/>
            <pc:sldMk cId="1517182271" sldId="612"/>
            <ac:spMk id="9" creationId="{0210E3DC-2EE7-46E3-96F4-571D91B22009}"/>
          </ac:spMkLst>
        </pc:spChg>
      </pc:sldChg>
      <pc:sldChg chg="modSp mod">
        <pc:chgData name="Matthieu De Mari" userId="dfb708c9-d8dc-439f-9a3b-c772bf4a311c" providerId="ADAL" clId="{8442EF89-4FC3-4551-B8A6-A4179790B0F4}" dt="2022-10-31T05:42:58.060" v="174" actId="20577"/>
        <pc:sldMkLst>
          <pc:docMk/>
          <pc:sldMk cId="467670258" sldId="620"/>
        </pc:sldMkLst>
        <pc:spChg chg="mod">
          <ac:chgData name="Matthieu De Mari" userId="dfb708c9-d8dc-439f-9a3b-c772bf4a311c" providerId="ADAL" clId="{8442EF89-4FC3-4551-B8A6-A4179790B0F4}" dt="2022-10-31T05:42:58.060" v="174" actId="20577"/>
          <ac:spMkLst>
            <pc:docMk/>
            <pc:sldMk cId="467670258" sldId="620"/>
            <ac:spMk id="3" creationId="{C71C8DD6-14D1-44DF-9843-EFEDF44E39A2}"/>
          </ac:spMkLst>
        </pc:spChg>
      </pc:sldChg>
      <pc:sldMasterChg chg="addSp mod">
        <pc:chgData name="Matthieu De Mari" userId="dfb708c9-d8dc-439f-9a3b-c772bf4a311c" providerId="ADAL" clId="{8442EF89-4FC3-4551-B8A6-A4179790B0F4}" dt="2022-10-31T05:39:08.596" v="0" actId="33475"/>
        <pc:sldMasterMkLst>
          <pc:docMk/>
          <pc:sldMasterMk cId="2168708284" sldId="2147483648"/>
        </pc:sldMasterMkLst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9" creationId="{49539F3C-51E1-E9A5-3254-8977BBEA5105}"/>
          </ac:spMkLst>
        </pc:spChg>
        <pc:spChg chg="add">
          <ac:chgData name="Matthieu De Mari" userId="dfb708c9-d8dc-439f-9a3b-c772bf4a311c" providerId="ADAL" clId="{8442EF89-4FC3-4551-B8A6-A4179790B0F4}" dt="2022-10-31T05:39:08.596" v="0" actId="33475"/>
          <ac:spMkLst>
            <pc:docMk/>
            <pc:sldMasterMk cId="2168708284" sldId="2147483648"/>
            <ac:spMk id="10" creationId="{15A27FC1-5789-6CB6-FF31-59A3311F4711}"/>
          </ac:spMkLst>
        </pc:spChg>
      </pc:sldMasterChg>
    </pc:docChg>
  </pc:docChgLst>
  <pc:docChgLst>
    <pc:chgData name="Matthieu De Mari" userId="dfb708c9-d8dc-439f-9a3b-c772bf4a311c" providerId="ADAL" clId="{AABC7B48-A1C3-420B-8CBF-C9F79FB0E983}"/>
    <pc:docChg chg="modSld">
      <pc:chgData name="Matthieu De Mari" userId="dfb708c9-d8dc-439f-9a3b-c772bf4a311c" providerId="ADAL" clId="{AABC7B48-A1C3-420B-8CBF-C9F79FB0E983}" dt="2023-01-26T07:16:40.120" v="5" actId="20577"/>
      <pc:docMkLst>
        <pc:docMk/>
      </pc:docMkLst>
      <pc:sldChg chg="modSp mod">
        <pc:chgData name="Matthieu De Mari" userId="dfb708c9-d8dc-439f-9a3b-c772bf4a311c" providerId="ADAL" clId="{AABC7B48-A1C3-420B-8CBF-C9F79FB0E983}" dt="2023-01-26T07:16:40.120" v="5" actId="20577"/>
        <pc:sldMkLst>
          <pc:docMk/>
          <pc:sldMk cId="40441892" sldId="628"/>
        </pc:sldMkLst>
        <pc:spChg chg="mod">
          <ac:chgData name="Matthieu De Mari" userId="dfb708c9-d8dc-439f-9a3b-c772bf4a311c" providerId="ADAL" clId="{AABC7B48-A1C3-420B-8CBF-C9F79FB0E983}" dt="2023-01-26T07:16:40.120" v="5" actId="20577"/>
          <ac:spMkLst>
            <pc:docMk/>
            <pc:sldMk cId="40441892" sldId="628"/>
            <ac:spMk id="3" creationId="{224DE418-5082-4DD8-98DA-CBA97730ABB3}"/>
          </ac:spMkLst>
        </pc:spChg>
      </pc:sldChg>
      <pc:sldChg chg="modSp mod">
        <pc:chgData name="Matthieu De Mari" userId="dfb708c9-d8dc-439f-9a3b-c772bf4a311c" providerId="ADAL" clId="{AABC7B48-A1C3-420B-8CBF-C9F79FB0E983}" dt="2023-01-26T07:16:34.678" v="1" actId="21"/>
        <pc:sldMkLst>
          <pc:docMk/>
          <pc:sldMk cId="3462067249" sldId="629"/>
        </pc:sldMkLst>
        <pc:spChg chg="mod">
          <ac:chgData name="Matthieu De Mari" userId="dfb708c9-d8dc-439f-9a3b-c772bf4a311c" providerId="ADAL" clId="{AABC7B48-A1C3-420B-8CBF-C9F79FB0E983}" dt="2023-01-26T07:16:34.678" v="1" actId="21"/>
          <ac:spMkLst>
            <pc:docMk/>
            <pc:sldMk cId="3462067249" sldId="629"/>
            <ac:spMk id="3" creationId="{224DE418-5082-4DD8-98DA-CBA97730ABB3}"/>
          </ac:spMkLst>
        </pc:spChg>
      </pc:sldChg>
    </pc:docChg>
  </pc:docChgLst>
  <pc:docChgLst>
    <pc:chgData name="Matthieu De Mari" userId="dfb708c9-d8dc-439f-9a3b-c772bf4a311c" providerId="ADAL" clId="{509173E6-FB60-4482-83A1-A2D0BF67586A}"/>
    <pc:docChg chg="custSel addSld modSld addSection modSection">
      <pc:chgData name="Matthieu De Mari" userId="dfb708c9-d8dc-439f-9a3b-c772bf4a311c" providerId="ADAL" clId="{509173E6-FB60-4482-83A1-A2D0BF67586A}" dt="2023-03-29T01:43:51.807" v="306" actId="20577"/>
      <pc:docMkLst>
        <pc:docMk/>
      </pc:docMkLst>
      <pc:sldChg chg="modSp mod">
        <pc:chgData name="Matthieu De Mari" userId="dfb708c9-d8dc-439f-9a3b-c772bf4a311c" providerId="ADAL" clId="{509173E6-FB60-4482-83A1-A2D0BF67586A}" dt="2023-03-29T01:39:57.420" v="301" actId="20577"/>
        <pc:sldMkLst>
          <pc:docMk/>
          <pc:sldMk cId="2174425756" sldId="617"/>
        </pc:sldMkLst>
        <pc:spChg chg="mod">
          <ac:chgData name="Matthieu De Mari" userId="dfb708c9-d8dc-439f-9a3b-c772bf4a311c" providerId="ADAL" clId="{509173E6-FB60-4482-83A1-A2D0BF67586A}" dt="2023-03-29T01:39:57.420" v="301" actId="20577"/>
          <ac:spMkLst>
            <pc:docMk/>
            <pc:sldMk cId="2174425756" sldId="617"/>
            <ac:spMk id="5" creationId="{ED069302-8138-4E1F-B466-46347F020CF7}"/>
          </ac:spMkLst>
        </pc:spChg>
      </pc:sldChg>
      <pc:sldChg chg="modSp mod">
        <pc:chgData name="Matthieu De Mari" userId="dfb708c9-d8dc-439f-9a3b-c772bf4a311c" providerId="ADAL" clId="{509173E6-FB60-4482-83A1-A2D0BF67586A}" dt="2023-03-29T01:43:51.807" v="306" actId="20577"/>
        <pc:sldMkLst>
          <pc:docMk/>
          <pc:sldMk cId="809153611" sldId="619"/>
        </pc:sldMkLst>
        <pc:spChg chg="mod">
          <ac:chgData name="Matthieu De Mari" userId="dfb708c9-d8dc-439f-9a3b-c772bf4a311c" providerId="ADAL" clId="{509173E6-FB60-4482-83A1-A2D0BF67586A}" dt="2023-03-29T01:43:51.807" v="306" actId="20577"/>
          <ac:spMkLst>
            <pc:docMk/>
            <pc:sldMk cId="809153611" sldId="619"/>
            <ac:spMk id="3" creationId="{2D5CD245-9EFA-4D99-9DE9-C41475549C8A}"/>
          </ac:spMkLst>
        </pc:spChg>
      </pc:sldChg>
      <pc:sldChg chg="addSp delSp modSp new mod modClrScheme chgLayout">
        <pc:chgData name="Matthieu De Mari" userId="dfb708c9-d8dc-439f-9a3b-c772bf4a311c" providerId="ADAL" clId="{509173E6-FB60-4482-83A1-A2D0BF67586A}" dt="2023-03-23T12:26:53.182" v="282" actId="20577"/>
        <pc:sldMkLst>
          <pc:docMk/>
          <pc:sldMk cId="1534654065" sldId="634"/>
        </pc:sldMkLst>
        <pc:spChg chg="mod ord">
          <ac:chgData name="Matthieu De Mari" userId="dfb708c9-d8dc-439f-9a3b-c772bf4a311c" providerId="ADAL" clId="{509173E6-FB60-4482-83A1-A2D0BF67586A}" dt="2023-03-23T12:25:24.179" v="41" actId="700"/>
          <ac:spMkLst>
            <pc:docMk/>
            <pc:sldMk cId="1534654065" sldId="634"/>
            <ac:spMk id="2" creationId="{97475768-61BB-530B-8C16-72305FCD704F}"/>
          </ac:spMkLst>
        </pc:spChg>
        <pc:spChg chg="del">
          <ac:chgData name="Matthieu De Mari" userId="dfb708c9-d8dc-439f-9a3b-c772bf4a311c" providerId="ADAL" clId="{509173E6-FB60-4482-83A1-A2D0BF67586A}" dt="2023-03-23T12:24:47.145" v="32" actId="478"/>
          <ac:spMkLst>
            <pc:docMk/>
            <pc:sldMk cId="1534654065" sldId="634"/>
            <ac:spMk id="3" creationId="{59E4E96E-4369-CBEA-1911-7D3FB4C388F7}"/>
          </ac:spMkLst>
        </pc:spChg>
        <pc:spChg chg="add mod ord">
          <ac:chgData name="Matthieu De Mari" userId="dfb708c9-d8dc-439f-9a3b-c772bf4a311c" providerId="ADAL" clId="{509173E6-FB60-4482-83A1-A2D0BF67586A}" dt="2023-03-23T12:26:53.182" v="282" actId="20577"/>
          <ac:spMkLst>
            <pc:docMk/>
            <pc:sldMk cId="1534654065" sldId="634"/>
            <ac:spMk id="6" creationId="{0A8CA8D5-B114-40DC-EC08-E64663E682C7}"/>
          </ac:spMkLst>
        </pc:spChg>
        <pc:spChg chg="add del mod ord">
          <ac:chgData name="Matthieu De Mari" userId="dfb708c9-d8dc-439f-9a3b-c772bf4a311c" providerId="ADAL" clId="{509173E6-FB60-4482-83A1-A2D0BF67586A}" dt="2023-03-23T12:25:26.342" v="42" actId="478"/>
          <ac:spMkLst>
            <pc:docMk/>
            <pc:sldMk cId="1534654065" sldId="634"/>
            <ac:spMk id="7" creationId="{763D50E5-AF1A-0DA2-8F14-535846858F47}"/>
          </ac:spMkLst>
        </pc:spChg>
        <pc:picChg chg="add mod">
          <ac:chgData name="Matthieu De Mari" userId="dfb708c9-d8dc-439f-9a3b-c772bf4a311c" providerId="ADAL" clId="{509173E6-FB60-4482-83A1-A2D0BF67586A}" dt="2023-03-23T12:25:21.767" v="40" actId="1076"/>
          <ac:picMkLst>
            <pc:docMk/>
            <pc:sldMk cId="1534654065" sldId="634"/>
            <ac:picMk id="5" creationId="{B7BA3FA9-3C04-9D70-6A09-1E5036CDED36}"/>
          </ac:picMkLst>
        </pc:picChg>
      </pc:sldChg>
    </pc:docChg>
  </pc:docChgLst>
  <pc:docChgLst>
    <pc:chgData name="Matthieu De Mari" userId="dfb708c9-d8dc-439f-9a3b-c772bf4a311c" providerId="ADAL" clId="{C6F09D13-9B35-41B7-8FE5-8389894726CD}"/>
    <pc:docChg chg="delSld modSld modSection">
      <pc:chgData name="Matthieu De Mari" userId="dfb708c9-d8dc-439f-9a3b-c772bf4a311c" providerId="ADAL" clId="{C6F09D13-9B35-41B7-8FE5-8389894726CD}" dt="2023-02-26T10:48:06.642" v="6" actId="47"/>
      <pc:docMkLst>
        <pc:docMk/>
      </pc:docMkLst>
      <pc:sldChg chg="modSp mod">
        <pc:chgData name="Matthieu De Mari" userId="dfb708c9-d8dc-439f-9a3b-c772bf4a311c" providerId="ADAL" clId="{C6F09D13-9B35-41B7-8FE5-8389894726CD}" dt="2023-02-26T10:47:27.535" v="3" actId="20577"/>
        <pc:sldMkLst>
          <pc:docMk/>
          <pc:sldMk cId="3442501962" sldId="257"/>
        </pc:sldMkLst>
        <pc:spChg chg="mod">
          <ac:chgData name="Matthieu De Mari" userId="dfb708c9-d8dc-439f-9a3b-c772bf4a311c" providerId="ADAL" clId="{C6F09D13-9B35-41B7-8FE5-8389894726CD}" dt="2023-02-26T10:47:27.535" v="3" actId="20577"/>
          <ac:spMkLst>
            <pc:docMk/>
            <pc:sldMk cId="3442501962" sldId="257"/>
            <ac:spMk id="2" creationId="{49D40417-A4D3-4CE8-96E7-708E2439AE7B}"/>
          </ac:spMkLst>
        </pc:spChg>
      </pc:sldChg>
      <pc:sldChg chg="modSp mod">
        <pc:chgData name="Matthieu De Mari" userId="dfb708c9-d8dc-439f-9a3b-c772bf4a311c" providerId="ADAL" clId="{C6F09D13-9B35-41B7-8FE5-8389894726CD}" dt="2023-02-26T10:47:24.948" v="1" actId="20577"/>
        <pc:sldMkLst>
          <pc:docMk/>
          <pc:sldMk cId="1040156172" sldId="377"/>
        </pc:sldMkLst>
        <pc:spChg chg="mod">
          <ac:chgData name="Matthieu De Mari" userId="dfb708c9-d8dc-439f-9a3b-c772bf4a311c" providerId="ADAL" clId="{C6F09D13-9B35-41B7-8FE5-8389894726CD}" dt="2023-02-26T10:47:24.948" v="1" actId="20577"/>
          <ac:spMkLst>
            <pc:docMk/>
            <pc:sldMk cId="1040156172" sldId="377"/>
            <ac:spMk id="2" creationId="{080CEB46-CC16-4D19-8C2C-AEE9471D8168}"/>
          </ac:spMkLst>
        </pc:spChg>
      </pc:sldChg>
      <pc:sldChg chg="modSp mod">
        <pc:chgData name="Matthieu De Mari" userId="dfb708c9-d8dc-439f-9a3b-c772bf4a311c" providerId="ADAL" clId="{C6F09D13-9B35-41B7-8FE5-8389894726CD}" dt="2023-02-26T10:47:29.673" v="5" actId="20577"/>
        <pc:sldMkLst>
          <pc:docMk/>
          <pc:sldMk cId="2226856894" sldId="452"/>
        </pc:sldMkLst>
        <pc:spChg chg="mod">
          <ac:chgData name="Matthieu De Mari" userId="dfb708c9-d8dc-439f-9a3b-c772bf4a311c" providerId="ADAL" clId="{C6F09D13-9B35-41B7-8FE5-8389894726CD}" dt="2023-02-26T10:47:29.673" v="5" actId="20577"/>
          <ac:spMkLst>
            <pc:docMk/>
            <pc:sldMk cId="2226856894" sldId="452"/>
            <ac:spMk id="2" creationId="{49D40417-A4D3-4CE8-96E7-708E2439AE7B}"/>
          </ac:spMkLst>
        </pc:spChg>
      </pc:sldChg>
      <pc:sldChg chg="del">
        <pc:chgData name="Matthieu De Mari" userId="dfb708c9-d8dc-439f-9a3b-c772bf4a311c" providerId="ADAL" clId="{C6F09D13-9B35-41B7-8FE5-8389894726CD}" dt="2023-02-26T10:48:06.642" v="6" actId="47"/>
        <pc:sldMkLst>
          <pc:docMk/>
          <pc:sldMk cId="40441892" sldId="62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00517A-EF8D-4C8C-80D6-3D236B4F1D38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08A3777-B4C2-4E95-80E4-3D6CECB19E45}">
      <dgm:prSet phldrT="[Text]"/>
      <dgm:spPr/>
      <dgm:t>
        <a:bodyPr/>
        <a:lstStyle/>
        <a:p>
          <a:r>
            <a:rPr lang="en-US" dirty="0"/>
            <a:t>G1 – 4x4 images (coarse details)</a:t>
          </a:r>
          <a:endParaRPr lang="en-GB" dirty="0"/>
        </a:p>
      </dgm:t>
    </dgm:pt>
    <dgm:pt modelId="{72C8228D-A6E9-4489-BF89-02DC87C25240}" type="parTrans" cxnId="{AAD4BAFF-E66D-4F98-9E06-028869E6946D}">
      <dgm:prSet/>
      <dgm:spPr/>
      <dgm:t>
        <a:bodyPr/>
        <a:lstStyle/>
        <a:p>
          <a:endParaRPr lang="en-GB"/>
        </a:p>
      </dgm:t>
    </dgm:pt>
    <dgm:pt modelId="{5D1E7733-0B65-4A14-A209-A4CAD4935D78}" type="sibTrans" cxnId="{AAD4BAFF-E66D-4F98-9E06-028869E6946D}">
      <dgm:prSet/>
      <dgm:spPr/>
      <dgm:t>
        <a:bodyPr/>
        <a:lstStyle/>
        <a:p>
          <a:endParaRPr lang="en-GB"/>
        </a:p>
      </dgm:t>
    </dgm:pt>
    <dgm:pt modelId="{BC56E959-E735-4844-A16A-4500F137D61C}">
      <dgm:prSet phldrT="[Text]" custT="1"/>
      <dgm:spPr/>
      <dgm:t>
        <a:bodyPr/>
        <a:lstStyle/>
        <a:p>
          <a:r>
            <a:rPr lang="en-US" sz="1400" dirty="0"/>
            <a:t>Starting point</a:t>
          </a:r>
          <a:endParaRPr lang="en-GB" sz="1400" dirty="0"/>
        </a:p>
      </dgm:t>
    </dgm:pt>
    <dgm:pt modelId="{F85D062B-072F-4541-9E35-C484A10128E9}" type="parTrans" cxnId="{3269BB0C-2920-44B5-8C88-52BEC33AABEC}">
      <dgm:prSet/>
      <dgm:spPr/>
      <dgm:t>
        <a:bodyPr/>
        <a:lstStyle/>
        <a:p>
          <a:endParaRPr lang="en-GB"/>
        </a:p>
      </dgm:t>
    </dgm:pt>
    <dgm:pt modelId="{3CE8B780-AD47-4D06-8831-EC0BA3DFA9C9}" type="sibTrans" cxnId="{3269BB0C-2920-44B5-8C88-52BEC33AABEC}">
      <dgm:prSet/>
      <dgm:spPr/>
      <dgm:t>
        <a:bodyPr/>
        <a:lstStyle/>
        <a:p>
          <a:endParaRPr lang="en-GB"/>
        </a:p>
      </dgm:t>
    </dgm:pt>
    <dgm:pt modelId="{DFF868DE-CFDB-404A-9DD6-72B11FDAE282}">
      <dgm:prSet phldrT="[Text]"/>
      <dgm:spPr/>
      <dgm:t>
        <a:bodyPr/>
        <a:lstStyle/>
        <a:p>
          <a:r>
            <a:rPr lang="en-US" dirty="0"/>
            <a:t>G2 reuses G1 to produce 8x8 images, with more and finer details</a:t>
          </a:r>
          <a:endParaRPr lang="en-GB" dirty="0"/>
        </a:p>
      </dgm:t>
    </dgm:pt>
    <dgm:pt modelId="{107CD6E4-0A17-4F98-AEB0-1493B0218192}" type="parTrans" cxnId="{67899C9A-B871-450F-A192-6D436F75FE1E}">
      <dgm:prSet/>
      <dgm:spPr/>
      <dgm:t>
        <a:bodyPr/>
        <a:lstStyle/>
        <a:p>
          <a:endParaRPr lang="en-GB"/>
        </a:p>
      </dgm:t>
    </dgm:pt>
    <dgm:pt modelId="{5CA233EB-4110-42E1-86B7-C4D4E7483D57}" type="sibTrans" cxnId="{67899C9A-B871-450F-A192-6D436F75FE1E}">
      <dgm:prSet/>
      <dgm:spPr/>
      <dgm:t>
        <a:bodyPr/>
        <a:lstStyle/>
        <a:p>
          <a:endParaRPr lang="en-GB"/>
        </a:p>
      </dgm:t>
    </dgm:pt>
    <dgm:pt modelId="{E5992B74-D873-46D6-A024-FC586CB7B82B}">
      <dgm:prSet phldrT="[Text]" custT="1"/>
      <dgm:spPr/>
      <dgm:t>
        <a:bodyPr/>
        <a:lstStyle/>
        <a:p>
          <a:r>
            <a:rPr lang="en-US" sz="1400" dirty="0"/>
            <a:t>Transfer learning on G1</a:t>
          </a:r>
          <a:endParaRPr lang="en-GB" sz="1400" dirty="0"/>
        </a:p>
      </dgm:t>
    </dgm:pt>
    <dgm:pt modelId="{28306947-24D0-4B5B-AEE1-5DB6D8783145}" type="parTrans" cxnId="{0ECA76CA-2E81-40FC-8C38-A411008BB897}">
      <dgm:prSet/>
      <dgm:spPr/>
      <dgm:t>
        <a:bodyPr/>
        <a:lstStyle/>
        <a:p>
          <a:endParaRPr lang="en-GB"/>
        </a:p>
      </dgm:t>
    </dgm:pt>
    <dgm:pt modelId="{D6907FD0-9855-4B5D-B8F3-951A6B464C29}" type="sibTrans" cxnId="{0ECA76CA-2E81-40FC-8C38-A411008BB897}">
      <dgm:prSet/>
      <dgm:spPr/>
      <dgm:t>
        <a:bodyPr/>
        <a:lstStyle/>
        <a:p>
          <a:endParaRPr lang="en-GB"/>
        </a:p>
      </dgm:t>
    </dgm:pt>
    <dgm:pt modelId="{1BF96B8A-5B57-48E7-9CE5-0DD416B00B2A}">
      <dgm:prSet phldrT="[Text]"/>
      <dgm:spPr/>
      <dgm:t>
        <a:bodyPr/>
        <a:lstStyle/>
        <a:p>
          <a:r>
            <a:rPr lang="en-US" dirty="0"/>
            <a:t>G3 reuses G2 to produce 16x16 images, with more and finer details</a:t>
          </a:r>
          <a:endParaRPr lang="en-GB" dirty="0"/>
        </a:p>
      </dgm:t>
    </dgm:pt>
    <dgm:pt modelId="{1374E434-840C-480B-9A28-E438C40486EF}" type="parTrans" cxnId="{4B956DB8-ED3E-47AB-803F-A8EC32D44E9E}">
      <dgm:prSet/>
      <dgm:spPr/>
      <dgm:t>
        <a:bodyPr/>
        <a:lstStyle/>
        <a:p>
          <a:endParaRPr lang="en-GB"/>
        </a:p>
      </dgm:t>
    </dgm:pt>
    <dgm:pt modelId="{70DCAB36-B580-4BDD-B799-7BB5EC12D7B0}" type="sibTrans" cxnId="{4B956DB8-ED3E-47AB-803F-A8EC32D44E9E}">
      <dgm:prSet/>
      <dgm:spPr/>
      <dgm:t>
        <a:bodyPr/>
        <a:lstStyle/>
        <a:p>
          <a:endParaRPr lang="en-GB"/>
        </a:p>
      </dgm:t>
    </dgm:pt>
    <dgm:pt modelId="{D9AA7674-79AE-4B3E-BB14-FA9107D5EAB8}">
      <dgm:prSet phldrT="[Text]" custT="1"/>
      <dgm:spPr/>
      <dgm:t>
        <a:bodyPr/>
        <a:lstStyle/>
        <a:p>
          <a:r>
            <a:rPr lang="en-US" sz="1400" dirty="0"/>
            <a:t>Transfer learning on G2</a:t>
          </a:r>
          <a:endParaRPr lang="en-GB" sz="1400" dirty="0"/>
        </a:p>
      </dgm:t>
    </dgm:pt>
    <dgm:pt modelId="{6344FF60-AC2A-4D7D-9C65-EB42E2B0476F}" type="parTrans" cxnId="{310594B4-CB64-41C0-A599-0AA6CCECF81F}">
      <dgm:prSet/>
      <dgm:spPr/>
      <dgm:t>
        <a:bodyPr/>
        <a:lstStyle/>
        <a:p>
          <a:endParaRPr lang="en-GB"/>
        </a:p>
      </dgm:t>
    </dgm:pt>
    <dgm:pt modelId="{FB8204B7-FB84-4F2C-AECD-F14F39E062D9}" type="sibTrans" cxnId="{310594B4-CB64-41C0-A599-0AA6CCECF81F}">
      <dgm:prSet/>
      <dgm:spPr/>
      <dgm:t>
        <a:bodyPr/>
        <a:lstStyle/>
        <a:p>
          <a:endParaRPr lang="en-GB"/>
        </a:p>
      </dgm:t>
    </dgm:pt>
    <dgm:pt modelId="{AB1AAB93-18C3-4ACC-AB65-005652BD59FC}">
      <dgm:prSet phldrT="[Text]"/>
      <dgm:spPr/>
      <dgm:t>
        <a:bodyPr/>
        <a:lstStyle/>
        <a:p>
          <a:r>
            <a:rPr lang="en-US" dirty="0"/>
            <a:t>GN reuses G(N-1) to produce 1024x1024 images, with more and finer details</a:t>
          </a:r>
          <a:endParaRPr lang="en-GB" dirty="0"/>
        </a:p>
      </dgm:t>
    </dgm:pt>
    <dgm:pt modelId="{7C6A900F-DE52-4357-86EA-87AE781A1120}" type="parTrans" cxnId="{B7F44129-98B8-4714-A55F-37EE365BE0CB}">
      <dgm:prSet/>
      <dgm:spPr/>
      <dgm:t>
        <a:bodyPr/>
        <a:lstStyle/>
        <a:p>
          <a:endParaRPr lang="en-GB"/>
        </a:p>
      </dgm:t>
    </dgm:pt>
    <dgm:pt modelId="{5F513F09-EF25-486A-B392-443A111819BA}" type="sibTrans" cxnId="{B7F44129-98B8-4714-A55F-37EE365BE0CB}">
      <dgm:prSet/>
      <dgm:spPr/>
      <dgm:t>
        <a:bodyPr/>
        <a:lstStyle/>
        <a:p>
          <a:endParaRPr lang="en-GB"/>
        </a:p>
      </dgm:t>
    </dgm:pt>
    <dgm:pt modelId="{E9382298-6CCD-4D01-8A45-12DF0A9C94C3}">
      <dgm:prSet phldrT="[Text]" custT="1"/>
      <dgm:spPr/>
      <dgm:t>
        <a:bodyPr/>
        <a:lstStyle/>
        <a:p>
          <a:r>
            <a:rPr lang="en-US" sz="1400" dirty="0"/>
            <a:t>Transfer learning on G(N-1)</a:t>
          </a:r>
          <a:endParaRPr lang="en-GB" sz="1400" dirty="0"/>
        </a:p>
      </dgm:t>
    </dgm:pt>
    <dgm:pt modelId="{64E7A38B-85EB-4616-82F3-804C5B5E238C}" type="parTrans" cxnId="{DFD07423-9A42-4175-8116-C4E3C324CF75}">
      <dgm:prSet/>
      <dgm:spPr/>
      <dgm:t>
        <a:bodyPr/>
        <a:lstStyle/>
        <a:p>
          <a:endParaRPr lang="en-GB"/>
        </a:p>
      </dgm:t>
    </dgm:pt>
    <dgm:pt modelId="{4A08EDBB-B429-4EC3-98CC-99DC16FB571B}" type="sibTrans" cxnId="{DFD07423-9A42-4175-8116-C4E3C324CF75}">
      <dgm:prSet/>
      <dgm:spPr/>
      <dgm:t>
        <a:bodyPr/>
        <a:lstStyle/>
        <a:p>
          <a:endParaRPr lang="en-GB"/>
        </a:p>
      </dgm:t>
    </dgm:pt>
    <dgm:pt modelId="{B83D3478-9B9D-4316-B242-E13BA146ECB3}">
      <dgm:prSet phldrT="[Text]" custT="1"/>
      <dgm:spPr/>
      <dgm:t>
        <a:bodyPr/>
        <a:lstStyle/>
        <a:p>
          <a:r>
            <a:rPr lang="en-US" sz="1600" dirty="0"/>
            <a:t>…</a:t>
          </a:r>
          <a:endParaRPr lang="en-GB" sz="1600" dirty="0"/>
        </a:p>
      </dgm:t>
    </dgm:pt>
    <dgm:pt modelId="{172F2721-34F5-4D11-A10D-2DFF2A469163}" type="parTrans" cxnId="{70078342-A8A5-4FFB-8723-89B0F2A40A45}">
      <dgm:prSet/>
      <dgm:spPr/>
      <dgm:t>
        <a:bodyPr/>
        <a:lstStyle/>
        <a:p>
          <a:endParaRPr lang="en-GB"/>
        </a:p>
      </dgm:t>
    </dgm:pt>
    <dgm:pt modelId="{9CEDDAA1-C8C6-47E8-A479-DA226791D3F2}" type="sibTrans" cxnId="{70078342-A8A5-4FFB-8723-89B0F2A40A45}">
      <dgm:prSet/>
      <dgm:spPr/>
      <dgm:t>
        <a:bodyPr/>
        <a:lstStyle/>
        <a:p>
          <a:endParaRPr lang="en-GB"/>
        </a:p>
      </dgm:t>
    </dgm:pt>
    <dgm:pt modelId="{48E11F4C-9FEB-4D45-810C-B209BF9AE09C}">
      <dgm:prSet phldrT="[Text]" custT="1"/>
      <dgm:spPr/>
      <dgm:t>
        <a:bodyPr/>
        <a:lstStyle/>
        <a:p>
          <a:r>
            <a:rPr lang="en-US" sz="1400" dirty="0"/>
            <a:t>Keep on increasing in a progressive way</a:t>
          </a:r>
          <a:endParaRPr lang="en-GB" sz="1400" dirty="0"/>
        </a:p>
      </dgm:t>
    </dgm:pt>
    <dgm:pt modelId="{86281901-0F5B-4C4C-8F6D-AE0674BAD877}" type="parTrans" cxnId="{7FB7F910-04F9-4C4E-BE71-5376920F806A}">
      <dgm:prSet/>
      <dgm:spPr/>
      <dgm:t>
        <a:bodyPr/>
        <a:lstStyle/>
        <a:p>
          <a:endParaRPr lang="en-GB"/>
        </a:p>
      </dgm:t>
    </dgm:pt>
    <dgm:pt modelId="{54B1F237-F763-4683-A760-08A8C2C085CB}" type="sibTrans" cxnId="{7FB7F910-04F9-4C4E-BE71-5376920F806A}">
      <dgm:prSet/>
      <dgm:spPr/>
      <dgm:t>
        <a:bodyPr/>
        <a:lstStyle/>
        <a:p>
          <a:endParaRPr lang="en-GB"/>
        </a:p>
      </dgm:t>
    </dgm:pt>
    <dgm:pt modelId="{25914F47-7822-4D28-8596-1133A27910D2}" type="pres">
      <dgm:prSet presAssocID="{BA00517A-EF8D-4C8C-80D6-3D236B4F1D38}" presName="rootnode" presStyleCnt="0">
        <dgm:presLayoutVars>
          <dgm:chMax/>
          <dgm:chPref/>
          <dgm:dir/>
          <dgm:animLvl val="lvl"/>
        </dgm:presLayoutVars>
      </dgm:prSet>
      <dgm:spPr/>
    </dgm:pt>
    <dgm:pt modelId="{24C5D1A0-06CA-44B3-956B-AE533FA3CDDB}" type="pres">
      <dgm:prSet presAssocID="{908A3777-B4C2-4E95-80E4-3D6CECB19E45}" presName="composite" presStyleCnt="0"/>
      <dgm:spPr/>
    </dgm:pt>
    <dgm:pt modelId="{006363A2-FEA1-4781-BF05-C0F88578FA72}" type="pres">
      <dgm:prSet presAssocID="{908A3777-B4C2-4E95-80E4-3D6CECB19E45}" presName="bentUpArrow1" presStyleLbl="alignImgPlace1" presStyleIdx="0" presStyleCnt="4"/>
      <dgm:spPr/>
    </dgm:pt>
    <dgm:pt modelId="{B257B269-1303-4371-A782-9B5517BC78DD}" type="pres">
      <dgm:prSet presAssocID="{908A3777-B4C2-4E95-80E4-3D6CECB19E45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</dgm:pt>
    <dgm:pt modelId="{670216E5-BCFD-40DC-B408-AC4F35C0365C}" type="pres">
      <dgm:prSet presAssocID="{908A3777-B4C2-4E95-80E4-3D6CECB19E45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41A8828F-9386-466F-9668-B9DEB8F4BF3F}" type="pres">
      <dgm:prSet presAssocID="{5D1E7733-0B65-4A14-A209-A4CAD4935D78}" presName="sibTrans" presStyleCnt="0"/>
      <dgm:spPr/>
    </dgm:pt>
    <dgm:pt modelId="{CD181CF7-FD8D-4A41-98EF-651B2AFC6AC8}" type="pres">
      <dgm:prSet presAssocID="{DFF868DE-CFDB-404A-9DD6-72B11FDAE282}" presName="composite" presStyleCnt="0"/>
      <dgm:spPr/>
    </dgm:pt>
    <dgm:pt modelId="{07E3C487-C445-428D-A393-5B951DCCE12F}" type="pres">
      <dgm:prSet presAssocID="{DFF868DE-CFDB-404A-9DD6-72B11FDAE282}" presName="bentUpArrow1" presStyleLbl="alignImgPlace1" presStyleIdx="1" presStyleCnt="4"/>
      <dgm:spPr/>
    </dgm:pt>
    <dgm:pt modelId="{DC9D5731-025F-4E1E-A9C9-5DC7D0BC63DE}" type="pres">
      <dgm:prSet presAssocID="{DFF868DE-CFDB-404A-9DD6-72B11FDAE282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</dgm:pt>
    <dgm:pt modelId="{920F48BB-1FAE-46D9-9617-DD295CDA07F0}" type="pres">
      <dgm:prSet presAssocID="{DFF868DE-CFDB-404A-9DD6-72B11FDAE28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40BF851A-3C8E-4A67-B7B8-97105EB08B21}" type="pres">
      <dgm:prSet presAssocID="{5CA233EB-4110-42E1-86B7-C4D4E7483D57}" presName="sibTrans" presStyleCnt="0"/>
      <dgm:spPr/>
    </dgm:pt>
    <dgm:pt modelId="{63E1E94C-F36B-41DE-9B9D-7740CDE7BD84}" type="pres">
      <dgm:prSet presAssocID="{1BF96B8A-5B57-48E7-9CE5-0DD416B00B2A}" presName="composite" presStyleCnt="0"/>
      <dgm:spPr/>
    </dgm:pt>
    <dgm:pt modelId="{D272AFF6-7742-408A-8694-0DB493CD51AC}" type="pres">
      <dgm:prSet presAssocID="{1BF96B8A-5B57-48E7-9CE5-0DD416B00B2A}" presName="bentUpArrow1" presStyleLbl="alignImgPlace1" presStyleIdx="2" presStyleCnt="4"/>
      <dgm:spPr/>
    </dgm:pt>
    <dgm:pt modelId="{2F9CDFA0-A022-45C9-92EB-AD1B19720578}" type="pres">
      <dgm:prSet presAssocID="{1BF96B8A-5B57-48E7-9CE5-0DD416B00B2A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</dgm:pt>
    <dgm:pt modelId="{BF8DD184-F672-4F68-A1FB-30196A337BCA}" type="pres">
      <dgm:prSet presAssocID="{1BF96B8A-5B57-48E7-9CE5-0DD416B00B2A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C12D54D6-AF34-4740-BE80-E41A1CD23AC4}" type="pres">
      <dgm:prSet presAssocID="{70DCAB36-B580-4BDD-B799-7BB5EC12D7B0}" presName="sibTrans" presStyleCnt="0"/>
      <dgm:spPr/>
    </dgm:pt>
    <dgm:pt modelId="{54BC34D5-2E3E-46C3-BB64-D022F0070D49}" type="pres">
      <dgm:prSet presAssocID="{B83D3478-9B9D-4316-B242-E13BA146ECB3}" presName="composite" presStyleCnt="0"/>
      <dgm:spPr/>
    </dgm:pt>
    <dgm:pt modelId="{699522B3-8A26-427A-A2ED-33906F95BF99}" type="pres">
      <dgm:prSet presAssocID="{B83D3478-9B9D-4316-B242-E13BA146ECB3}" presName="bentUpArrow1" presStyleLbl="alignImgPlace1" presStyleIdx="3" presStyleCnt="4"/>
      <dgm:spPr/>
    </dgm:pt>
    <dgm:pt modelId="{E428F3D6-A302-47A6-94B5-4DA4530C43A6}" type="pres">
      <dgm:prSet presAssocID="{B83D3478-9B9D-4316-B242-E13BA146ECB3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</dgm:pt>
    <dgm:pt modelId="{B8766731-E58C-4F56-AF6F-42110653BB60}" type="pres">
      <dgm:prSet presAssocID="{B83D3478-9B9D-4316-B242-E13BA146ECB3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FADCAA9D-BCE3-4780-87ED-08B61DD81FEA}" type="pres">
      <dgm:prSet presAssocID="{9CEDDAA1-C8C6-47E8-A479-DA226791D3F2}" presName="sibTrans" presStyleCnt="0"/>
      <dgm:spPr/>
    </dgm:pt>
    <dgm:pt modelId="{49C7A73B-80F6-4F76-AF07-A3823D05B1B3}" type="pres">
      <dgm:prSet presAssocID="{AB1AAB93-18C3-4ACC-AB65-005652BD59FC}" presName="composite" presStyleCnt="0"/>
      <dgm:spPr/>
    </dgm:pt>
    <dgm:pt modelId="{C4CE0E97-7BC3-4E28-B227-BB97A3B0EDA4}" type="pres">
      <dgm:prSet presAssocID="{AB1AAB93-18C3-4ACC-AB65-005652BD59FC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AAC3E469-2985-42E4-ACE7-B45527328310}" type="pres">
      <dgm:prSet presAssocID="{AB1AAB93-18C3-4ACC-AB65-005652BD59FC}" presName="Final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23551402-777C-4128-B843-82F2CBAC524F}" type="presOf" srcId="{B83D3478-9B9D-4316-B242-E13BA146ECB3}" destId="{E428F3D6-A302-47A6-94B5-4DA4530C43A6}" srcOrd="0" destOrd="0" presId="urn:microsoft.com/office/officeart/2005/8/layout/StepDownProcess"/>
    <dgm:cxn modelId="{3269BB0C-2920-44B5-8C88-52BEC33AABEC}" srcId="{908A3777-B4C2-4E95-80E4-3D6CECB19E45}" destId="{BC56E959-E735-4844-A16A-4500F137D61C}" srcOrd="0" destOrd="0" parTransId="{F85D062B-072F-4541-9E35-C484A10128E9}" sibTransId="{3CE8B780-AD47-4D06-8831-EC0BA3DFA9C9}"/>
    <dgm:cxn modelId="{7FB7F910-04F9-4C4E-BE71-5376920F806A}" srcId="{B83D3478-9B9D-4316-B242-E13BA146ECB3}" destId="{48E11F4C-9FEB-4D45-810C-B209BF9AE09C}" srcOrd="0" destOrd="0" parTransId="{86281901-0F5B-4C4C-8F6D-AE0674BAD877}" sibTransId="{54B1F237-F763-4683-A760-08A8C2C085CB}"/>
    <dgm:cxn modelId="{DF043C16-7FD9-4E7C-BE3B-AAD33B571092}" type="presOf" srcId="{1BF96B8A-5B57-48E7-9CE5-0DD416B00B2A}" destId="{2F9CDFA0-A022-45C9-92EB-AD1B19720578}" srcOrd="0" destOrd="0" presId="urn:microsoft.com/office/officeart/2005/8/layout/StepDownProcess"/>
    <dgm:cxn modelId="{40D95418-60B6-4334-B3FC-6A6C065114CE}" type="presOf" srcId="{908A3777-B4C2-4E95-80E4-3D6CECB19E45}" destId="{B257B269-1303-4371-A782-9B5517BC78DD}" srcOrd="0" destOrd="0" presId="urn:microsoft.com/office/officeart/2005/8/layout/StepDownProcess"/>
    <dgm:cxn modelId="{DFD07423-9A42-4175-8116-C4E3C324CF75}" srcId="{AB1AAB93-18C3-4ACC-AB65-005652BD59FC}" destId="{E9382298-6CCD-4D01-8A45-12DF0A9C94C3}" srcOrd="0" destOrd="0" parTransId="{64E7A38B-85EB-4616-82F3-804C5B5E238C}" sibTransId="{4A08EDBB-B429-4EC3-98CC-99DC16FB571B}"/>
    <dgm:cxn modelId="{85F06C27-64F1-43EA-AD80-0632D1166CB8}" type="presOf" srcId="{BA00517A-EF8D-4C8C-80D6-3D236B4F1D38}" destId="{25914F47-7822-4D28-8596-1133A27910D2}" srcOrd="0" destOrd="0" presId="urn:microsoft.com/office/officeart/2005/8/layout/StepDownProcess"/>
    <dgm:cxn modelId="{B7F44129-98B8-4714-A55F-37EE365BE0CB}" srcId="{BA00517A-EF8D-4C8C-80D6-3D236B4F1D38}" destId="{AB1AAB93-18C3-4ACC-AB65-005652BD59FC}" srcOrd="4" destOrd="0" parTransId="{7C6A900F-DE52-4357-86EA-87AE781A1120}" sibTransId="{5F513F09-EF25-486A-B392-443A111819BA}"/>
    <dgm:cxn modelId="{C6C5592C-115F-43D5-994F-8F2FD15DCFB2}" type="presOf" srcId="{DFF868DE-CFDB-404A-9DD6-72B11FDAE282}" destId="{DC9D5731-025F-4E1E-A9C9-5DC7D0BC63DE}" srcOrd="0" destOrd="0" presId="urn:microsoft.com/office/officeart/2005/8/layout/StepDownProcess"/>
    <dgm:cxn modelId="{1DCA2031-E9F6-4EF8-B005-CAD91E193EE9}" type="presOf" srcId="{E5992B74-D873-46D6-A024-FC586CB7B82B}" destId="{920F48BB-1FAE-46D9-9617-DD295CDA07F0}" srcOrd="0" destOrd="0" presId="urn:microsoft.com/office/officeart/2005/8/layout/StepDownProcess"/>
    <dgm:cxn modelId="{70078342-A8A5-4FFB-8723-89B0F2A40A45}" srcId="{BA00517A-EF8D-4C8C-80D6-3D236B4F1D38}" destId="{B83D3478-9B9D-4316-B242-E13BA146ECB3}" srcOrd="3" destOrd="0" parTransId="{172F2721-34F5-4D11-A10D-2DFF2A469163}" sibTransId="{9CEDDAA1-C8C6-47E8-A479-DA226791D3F2}"/>
    <dgm:cxn modelId="{A4F6FF49-792C-42C1-8F1A-EA904F3D9DB3}" type="presOf" srcId="{D9AA7674-79AE-4B3E-BB14-FA9107D5EAB8}" destId="{BF8DD184-F672-4F68-A1FB-30196A337BCA}" srcOrd="0" destOrd="0" presId="urn:microsoft.com/office/officeart/2005/8/layout/StepDownProcess"/>
    <dgm:cxn modelId="{67899C9A-B871-450F-A192-6D436F75FE1E}" srcId="{BA00517A-EF8D-4C8C-80D6-3D236B4F1D38}" destId="{DFF868DE-CFDB-404A-9DD6-72B11FDAE282}" srcOrd="1" destOrd="0" parTransId="{107CD6E4-0A17-4F98-AEB0-1493B0218192}" sibTransId="{5CA233EB-4110-42E1-86B7-C4D4E7483D57}"/>
    <dgm:cxn modelId="{EFAFE2AD-4BA0-485E-8F4D-E6AA77DF1672}" type="presOf" srcId="{48E11F4C-9FEB-4D45-810C-B209BF9AE09C}" destId="{B8766731-E58C-4F56-AF6F-42110653BB60}" srcOrd="0" destOrd="0" presId="urn:microsoft.com/office/officeart/2005/8/layout/StepDownProcess"/>
    <dgm:cxn modelId="{310594B4-CB64-41C0-A599-0AA6CCECF81F}" srcId="{1BF96B8A-5B57-48E7-9CE5-0DD416B00B2A}" destId="{D9AA7674-79AE-4B3E-BB14-FA9107D5EAB8}" srcOrd="0" destOrd="0" parTransId="{6344FF60-AC2A-4D7D-9C65-EB42E2B0476F}" sibTransId="{FB8204B7-FB84-4F2C-AECD-F14F39E062D9}"/>
    <dgm:cxn modelId="{4B956DB8-ED3E-47AB-803F-A8EC32D44E9E}" srcId="{BA00517A-EF8D-4C8C-80D6-3D236B4F1D38}" destId="{1BF96B8A-5B57-48E7-9CE5-0DD416B00B2A}" srcOrd="2" destOrd="0" parTransId="{1374E434-840C-480B-9A28-E438C40486EF}" sibTransId="{70DCAB36-B580-4BDD-B799-7BB5EC12D7B0}"/>
    <dgm:cxn modelId="{648C53C0-26EB-4417-9111-D61D1894ADDE}" type="presOf" srcId="{E9382298-6CCD-4D01-8A45-12DF0A9C94C3}" destId="{AAC3E469-2985-42E4-ACE7-B45527328310}" srcOrd="0" destOrd="0" presId="urn:microsoft.com/office/officeart/2005/8/layout/StepDownProcess"/>
    <dgm:cxn modelId="{0ECA76CA-2E81-40FC-8C38-A411008BB897}" srcId="{DFF868DE-CFDB-404A-9DD6-72B11FDAE282}" destId="{E5992B74-D873-46D6-A024-FC586CB7B82B}" srcOrd="0" destOrd="0" parTransId="{28306947-24D0-4B5B-AEE1-5DB6D8783145}" sibTransId="{D6907FD0-9855-4B5D-B8F3-951A6B464C29}"/>
    <dgm:cxn modelId="{A80E80D7-860B-48EF-BD01-D50ED40CD65A}" type="presOf" srcId="{AB1AAB93-18C3-4ACC-AB65-005652BD59FC}" destId="{C4CE0E97-7BC3-4E28-B227-BB97A3B0EDA4}" srcOrd="0" destOrd="0" presId="urn:microsoft.com/office/officeart/2005/8/layout/StepDownProcess"/>
    <dgm:cxn modelId="{E0DCDEDF-608C-4966-B021-B3EAF34482E4}" type="presOf" srcId="{BC56E959-E735-4844-A16A-4500F137D61C}" destId="{670216E5-BCFD-40DC-B408-AC4F35C0365C}" srcOrd="0" destOrd="0" presId="urn:microsoft.com/office/officeart/2005/8/layout/StepDownProcess"/>
    <dgm:cxn modelId="{AAD4BAFF-E66D-4F98-9E06-028869E6946D}" srcId="{BA00517A-EF8D-4C8C-80D6-3D236B4F1D38}" destId="{908A3777-B4C2-4E95-80E4-3D6CECB19E45}" srcOrd="0" destOrd="0" parTransId="{72C8228D-A6E9-4489-BF89-02DC87C25240}" sibTransId="{5D1E7733-0B65-4A14-A209-A4CAD4935D78}"/>
    <dgm:cxn modelId="{6292FF95-20F8-410D-915F-832DC1AA0DE3}" type="presParOf" srcId="{25914F47-7822-4D28-8596-1133A27910D2}" destId="{24C5D1A0-06CA-44B3-956B-AE533FA3CDDB}" srcOrd="0" destOrd="0" presId="urn:microsoft.com/office/officeart/2005/8/layout/StepDownProcess"/>
    <dgm:cxn modelId="{E639E804-8B67-4D0E-BC31-B2D77492747A}" type="presParOf" srcId="{24C5D1A0-06CA-44B3-956B-AE533FA3CDDB}" destId="{006363A2-FEA1-4781-BF05-C0F88578FA72}" srcOrd="0" destOrd="0" presId="urn:microsoft.com/office/officeart/2005/8/layout/StepDownProcess"/>
    <dgm:cxn modelId="{55D9EB12-CDC8-474B-BD51-283F950D5EE8}" type="presParOf" srcId="{24C5D1A0-06CA-44B3-956B-AE533FA3CDDB}" destId="{B257B269-1303-4371-A782-9B5517BC78DD}" srcOrd="1" destOrd="0" presId="urn:microsoft.com/office/officeart/2005/8/layout/StepDownProcess"/>
    <dgm:cxn modelId="{5DC903C8-F79D-407A-85B1-684B44577187}" type="presParOf" srcId="{24C5D1A0-06CA-44B3-956B-AE533FA3CDDB}" destId="{670216E5-BCFD-40DC-B408-AC4F35C0365C}" srcOrd="2" destOrd="0" presId="urn:microsoft.com/office/officeart/2005/8/layout/StepDownProcess"/>
    <dgm:cxn modelId="{0A2CCA12-3543-4EBC-A032-FB041BF76AB3}" type="presParOf" srcId="{25914F47-7822-4D28-8596-1133A27910D2}" destId="{41A8828F-9386-466F-9668-B9DEB8F4BF3F}" srcOrd="1" destOrd="0" presId="urn:microsoft.com/office/officeart/2005/8/layout/StepDownProcess"/>
    <dgm:cxn modelId="{8A69C8E1-4033-430B-B480-744BF733918F}" type="presParOf" srcId="{25914F47-7822-4D28-8596-1133A27910D2}" destId="{CD181CF7-FD8D-4A41-98EF-651B2AFC6AC8}" srcOrd="2" destOrd="0" presId="urn:microsoft.com/office/officeart/2005/8/layout/StepDownProcess"/>
    <dgm:cxn modelId="{D74A300B-24AC-4251-9239-5762978F9747}" type="presParOf" srcId="{CD181CF7-FD8D-4A41-98EF-651B2AFC6AC8}" destId="{07E3C487-C445-428D-A393-5B951DCCE12F}" srcOrd="0" destOrd="0" presId="urn:microsoft.com/office/officeart/2005/8/layout/StepDownProcess"/>
    <dgm:cxn modelId="{C1B014CA-D69E-4AAE-9D7E-A429E443AE4E}" type="presParOf" srcId="{CD181CF7-FD8D-4A41-98EF-651B2AFC6AC8}" destId="{DC9D5731-025F-4E1E-A9C9-5DC7D0BC63DE}" srcOrd="1" destOrd="0" presId="urn:microsoft.com/office/officeart/2005/8/layout/StepDownProcess"/>
    <dgm:cxn modelId="{0C4BA32F-C77A-43F1-B264-0901C98B66D7}" type="presParOf" srcId="{CD181CF7-FD8D-4A41-98EF-651B2AFC6AC8}" destId="{920F48BB-1FAE-46D9-9617-DD295CDA07F0}" srcOrd="2" destOrd="0" presId="urn:microsoft.com/office/officeart/2005/8/layout/StepDownProcess"/>
    <dgm:cxn modelId="{AA05827A-BAF1-426A-B1D1-3E2A723B282A}" type="presParOf" srcId="{25914F47-7822-4D28-8596-1133A27910D2}" destId="{40BF851A-3C8E-4A67-B7B8-97105EB08B21}" srcOrd="3" destOrd="0" presId="urn:microsoft.com/office/officeart/2005/8/layout/StepDownProcess"/>
    <dgm:cxn modelId="{F45046B1-008B-4AC0-B428-7E9AF0347875}" type="presParOf" srcId="{25914F47-7822-4D28-8596-1133A27910D2}" destId="{63E1E94C-F36B-41DE-9B9D-7740CDE7BD84}" srcOrd="4" destOrd="0" presId="urn:microsoft.com/office/officeart/2005/8/layout/StepDownProcess"/>
    <dgm:cxn modelId="{A004B690-0CA3-4471-A68F-FB199B52248F}" type="presParOf" srcId="{63E1E94C-F36B-41DE-9B9D-7740CDE7BD84}" destId="{D272AFF6-7742-408A-8694-0DB493CD51AC}" srcOrd="0" destOrd="0" presId="urn:microsoft.com/office/officeart/2005/8/layout/StepDownProcess"/>
    <dgm:cxn modelId="{A0FC9B14-F4E2-4B5C-A248-FEF4742B0D4D}" type="presParOf" srcId="{63E1E94C-F36B-41DE-9B9D-7740CDE7BD84}" destId="{2F9CDFA0-A022-45C9-92EB-AD1B19720578}" srcOrd="1" destOrd="0" presId="urn:microsoft.com/office/officeart/2005/8/layout/StepDownProcess"/>
    <dgm:cxn modelId="{42DC6820-A2D3-4E97-9D5D-05D05693F149}" type="presParOf" srcId="{63E1E94C-F36B-41DE-9B9D-7740CDE7BD84}" destId="{BF8DD184-F672-4F68-A1FB-30196A337BCA}" srcOrd="2" destOrd="0" presId="urn:microsoft.com/office/officeart/2005/8/layout/StepDownProcess"/>
    <dgm:cxn modelId="{091BCB83-726C-4411-ABF8-5A082F47080C}" type="presParOf" srcId="{25914F47-7822-4D28-8596-1133A27910D2}" destId="{C12D54D6-AF34-4740-BE80-E41A1CD23AC4}" srcOrd="5" destOrd="0" presId="urn:microsoft.com/office/officeart/2005/8/layout/StepDownProcess"/>
    <dgm:cxn modelId="{BE07D3EA-78A1-40C7-8E7C-5FFF46D4D0CB}" type="presParOf" srcId="{25914F47-7822-4D28-8596-1133A27910D2}" destId="{54BC34D5-2E3E-46C3-BB64-D022F0070D49}" srcOrd="6" destOrd="0" presId="urn:microsoft.com/office/officeart/2005/8/layout/StepDownProcess"/>
    <dgm:cxn modelId="{990EE47F-7434-4AAA-813B-BA74C4EA818E}" type="presParOf" srcId="{54BC34D5-2E3E-46C3-BB64-D022F0070D49}" destId="{699522B3-8A26-427A-A2ED-33906F95BF99}" srcOrd="0" destOrd="0" presId="urn:microsoft.com/office/officeart/2005/8/layout/StepDownProcess"/>
    <dgm:cxn modelId="{F68BC3D8-09E4-4214-8120-6BFDEF39A411}" type="presParOf" srcId="{54BC34D5-2E3E-46C3-BB64-D022F0070D49}" destId="{E428F3D6-A302-47A6-94B5-4DA4530C43A6}" srcOrd="1" destOrd="0" presId="urn:microsoft.com/office/officeart/2005/8/layout/StepDownProcess"/>
    <dgm:cxn modelId="{2A11C9F1-B5F0-440F-82CA-E3B57652963E}" type="presParOf" srcId="{54BC34D5-2E3E-46C3-BB64-D022F0070D49}" destId="{B8766731-E58C-4F56-AF6F-42110653BB60}" srcOrd="2" destOrd="0" presId="urn:microsoft.com/office/officeart/2005/8/layout/StepDownProcess"/>
    <dgm:cxn modelId="{5B72FCED-1E7C-4C48-BFCA-18CAABB18277}" type="presParOf" srcId="{25914F47-7822-4D28-8596-1133A27910D2}" destId="{FADCAA9D-BCE3-4780-87ED-08B61DD81FEA}" srcOrd="7" destOrd="0" presId="urn:microsoft.com/office/officeart/2005/8/layout/StepDownProcess"/>
    <dgm:cxn modelId="{530CCB81-7F82-491D-9138-7300D74E4D31}" type="presParOf" srcId="{25914F47-7822-4D28-8596-1133A27910D2}" destId="{49C7A73B-80F6-4F76-AF07-A3823D05B1B3}" srcOrd="8" destOrd="0" presId="urn:microsoft.com/office/officeart/2005/8/layout/StepDownProcess"/>
    <dgm:cxn modelId="{1463F788-F105-4497-B089-4D722EAAA187}" type="presParOf" srcId="{49C7A73B-80F6-4F76-AF07-A3823D05B1B3}" destId="{C4CE0E97-7BC3-4E28-B227-BB97A3B0EDA4}" srcOrd="0" destOrd="0" presId="urn:microsoft.com/office/officeart/2005/8/layout/StepDownProcess"/>
    <dgm:cxn modelId="{E81FC02B-5417-4E4A-847B-9D47E0C7F7C2}" type="presParOf" srcId="{49C7A73B-80F6-4F76-AF07-A3823D05B1B3}" destId="{AAC3E469-2985-42E4-ACE7-B45527328310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363A2-FEA1-4781-BF05-C0F88578FA72}">
      <dsp:nvSpPr>
        <dsp:cNvPr id="0" name=""/>
        <dsp:cNvSpPr/>
      </dsp:nvSpPr>
      <dsp:spPr>
        <a:xfrm rot="5400000">
          <a:off x="967363" y="1164662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57B269-1303-4371-A782-9B5517BC78DD}">
      <dsp:nvSpPr>
        <dsp:cNvPr id="0" name=""/>
        <dsp:cNvSpPr/>
      </dsp:nvSpPr>
      <dsp:spPr>
        <a:xfrm>
          <a:off x="698824" y="41079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G1 – 4x4 images (coarse details)</a:t>
          </a:r>
          <a:endParaRPr lang="en-GB" sz="1400" kern="1200" dirty="0"/>
        </a:p>
      </dsp:txBody>
      <dsp:txXfrm>
        <a:off x="757138" y="99393"/>
        <a:ext cx="1589657" cy="1077716"/>
      </dsp:txXfrm>
    </dsp:sp>
    <dsp:sp modelId="{670216E5-BCFD-40DC-B408-AC4F35C0365C}">
      <dsp:nvSpPr>
        <dsp:cNvPr id="0" name=""/>
        <dsp:cNvSpPr/>
      </dsp:nvSpPr>
      <dsp:spPr>
        <a:xfrm>
          <a:off x="2405109" y="154987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Starting point</a:t>
          </a:r>
          <a:endParaRPr lang="en-GB" sz="1400" kern="1200" dirty="0"/>
        </a:p>
      </dsp:txBody>
      <dsp:txXfrm>
        <a:off x="2405109" y="154987"/>
        <a:ext cx="1240989" cy="965321"/>
      </dsp:txXfrm>
    </dsp:sp>
    <dsp:sp modelId="{07E3C487-C445-428D-A393-5B951DCCE12F}">
      <dsp:nvSpPr>
        <dsp:cNvPr id="0" name=""/>
        <dsp:cNvSpPr/>
      </dsp:nvSpPr>
      <dsp:spPr>
        <a:xfrm rot="5400000">
          <a:off x="2382055" y="2506305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9D5731-025F-4E1E-A9C9-5DC7D0BC63DE}">
      <dsp:nvSpPr>
        <dsp:cNvPr id="0" name=""/>
        <dsp:cNvSpPr/>
      </dsp:nvSpPr>
      <dsp:spPr>
        <a:xfrm>
          <a:off x="2113516" y="1382722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G2 reuses G1 to produce 8x8 images, with more and finer details</a:t>
          </a:r>
          <a:endParaRPr lang="en-GB" sz="1400" kern="1200" dirty="0"/>
        </a:p>
      </dsp:txBody>
      <dsp:txXfrm>
        <a:off x="2171830" y="1441036"/>
        <a:ext cx="1589657" cy="1077716"/>
      </dsp:txXfrm>
    </dsp:sp>
    <dsp:sp modelId="{920F48BB-1FAE-46D9-9617-DD295CDA07F0}">
      <dsp:nvSpPr>
        <dsp:cNvPr id="0" name=""/>
        <dsp:cNvSpPr/>
      </dsp:nvSpPr>
      <dsp:spPr>
        <a:xfrm>
          <a:off x="3819801" y="1496630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G1</a:t>
          </a:r>
          <a:endParaRPr lang="en-GB" sz="1400" kern="1200" dirty="0"/>
        </a:p>
      </dsp:txBody>
      <dsp:txXfrm>
        <a:off x="3819801" y="1496630"/>
        <a:ext cx="1240989" cy="965321"/>
      </dsp:txXfrm>
    </dsp:sp>
    <dsp:sp modelId="{D272AFF6-7742-408A-8694-0DB493CD51AC}">
      <dsp:nvSpPr>
        <dsp:cNvPr id="0" name=""/>
        <dsp:cNvSpPr/>
      </dsp:nvSpPr>
      <dsp:spPr>
        <a:xfrm rot="5400000">
          <a:off x="3796747" y="3847948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9CDFA0-A022-45C9-92EB-AD1B19720578}">
      <dsp:nvSpPr>
        <dsp:cNvPr id="0" name=""/>
        <dsp:cNvSpPr/>
      </dsp:nvSpPr>
      <dsp:spPr>
        <a:xfrm>
          <a:off x="3528208" y="2724365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G3 reuses G2 to produce 16x16 images, with more and finer details</a:t>
          </a:r>
          <a:endParaRPr lang="en-GB" sz="1400" kern="1200" dirty="0"/>
        </a:p>
      </dsp:txBody>
      <dsp:txXfrm>
        <a:off x="3586522" y="2782679"/>
        <a:ext cx="1589657" cy="1077716"/>
      </dsp:txXfrm>
    </dsp:sp>
    <dsp:sp modelId="{BF8DD184-F672-4F68-A1FB-30196A337BCA}">
      <dsp:nvSpPr>
        <dsp:cNvPr id="0" name=""/>
        <dsp:cNvSpPr/>
      </dsp:nvSpPr>
      <dsp:spPr>
        <a:xfrm>
          <a:off x="5234494" y="2838273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G2</a:t>
          </a:r>
          <a:endParaRPr lang="en-GB" sz="1400" kern="1200" dirty="0"/>
        </a:p>
      </dsp:txBody>
      <dsp:txXfrm>
        <a:off x="5234494" y="2838273"/>
        <a:ext cx="1240989" cy="965321"/>
      </dsp:txXfrm>
    </dsp:sp>
    <dsp:sp modelId="{699522B3-8A26-427A-A2ED-33906F95BF99}">
      <dsp:nvSpPr>
        <dsp:cNvPr id="0" name=""/>
        <dsp:cNvSpPr/>
      </dsp:nvSpPr>
      <dsp:spPr>
        <a:xfrm rot="5400000">
          <a:off x="5211439" y="5189591"/>
          <a:ext cx="1013588" cy="11539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8F3D6-A302-47A6-94B5-4DA4530C43A6}">
      <dsp:nvSpPr>
        <dsp:cNvPr id="0" name=""/>
        <dsp:cNvSpPr/>
      </dsp:nvSpPr>
      <dsp:spPr>
        <a:xfrm>
          <a:off x="4942900" y="4066008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…</a:t>
          </a:r>
          <a:endParaRPr lang="en-GB" sz="1600" kern="1200" dirty="0"/>
        </a:p>
      </dsp:txBody>
      <dsp:txXfrm>
        <a:off x="5001214" y="4124322"/>
        <a:ext cx="1589657" cy="1077716"/>
      </dsp:txXfrm>
    </dsp:sp>
    <dsp:sp modelId="{B8766731-E58C-4F56-AF6F-42110653BB60}">
      <dsp:nvSpPr>
        <dsp:cNvPr id="0" name=""/>
        <dsp:cNvSpPr/>
      </dsp:nvSpPr>
      <dsp:spPr>
        <a:xfrm>
          <a:off x="6649186" y="4179916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Keep on increasing in a progressive way</a:t>
          </a:r>
          <a:endParaRPr lang="en-GB" sz="1400" kern="1200" dirty="0"/>
        </a:p>
      </dsp:txBody>
      <dsp:txXfrm>
        <a:off x="6649186" y="4179916"/>
        <a:ext cx="1240989" cy="965321"/>
      </dsp:txXfrm>
    </dsp:sp>
    <dsp:sp modelId="{C4CE0E97-7BC3-4E28-B227-BB97A3B0EDA4}">
      <dsp:nvSpPr>
        <dsp:cNvPr id="0" name=""/>
        <dsp:cNvSpPr/>
      </dsp:nvSpPr>
      <dsp:spPr>
        <a:xfrm>
          <a:off x="6357592" y="5407651"/>
          <a:ext cx="1706285" cy="119434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GN reuses G(N-1) to produce 1024x1024 images, with more and finer details</a:t>
          </a:r>
          <a:endParaRPr lang="en-GB" sz="1400" kern="1200" dirty="0"/>
        </a:p>
      </dsp:txBody>
      <dsp:txXfrm>
        <a:off x="6415906" y="5465965"/>
        <a:ext cx="1589657" cy="1077716"/>
      </dsp:txXfrm>
    </dsp:sp>
    <dsp:sp modelId="{AAC3E469-2985-42E4-ACE7-B45527328310}">
      <dsp:nvSpPr>
        <dsp:cNvPr id="0" name=""/>
        <dsp:cNvSpPr/>
      </dsp:nvSpPr>
      <dsp:spPr>
        <a:xfrm>
          <a:off x="8063878" y="5521559"/>
          <a:ext cx="1240989" cy="9653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Transfer learning on G(N-1)</a:t>
          </a:r>
          <a:endParaRPr lang="en-GB" sz="1400" kern="1200" dirty="0"/>
        </a:p>
      </dsp:txBody>
      <dsp:txXfrm>
        <a:off x="8063878" y="5521559"/>
        <a:ext cx="1240989" cy="9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78373-EB31-4867-8CF0-FA31364748A5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DF365-F842-4E76-AC24-5BC5382A082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812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3E4AD2-5DFB-40B9-9046-538F457C2D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89AB4D-C9BD-4804-BAD4-30ABC21BBF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16BA0-299B-403D-BF6F-22CAD5861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2CE3F-0F08-4DF3-A557-685AC26F7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DB7FD2-E7A4-40C9-9DA4-170335047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607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B0483-1596-4673-8A29-254D3DC88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8DE429-CA08-4265-9A4D-51FDC7FA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484A7-7EB0-4711-BB58-4DD3DBAC7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1F78-0B35-41BE-A0A9-4586BE47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6E482-F592-48F9-83BC-62EB3DB57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594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361B4E-3627-4AD6-AD20-F32FAFBDA4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48BF35-5935-4E82-A1F8-08337A4DA3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BD791-DE7C-49E1-A341-84D81473B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D9CCE-A99B-4CBA-91FF-4D46A3F5C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CAD09-2925-4932-B93A-FF27DE64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597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9B31A-FA50-4DA2-9315-474283DEB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3FCD2-8B77-4AF4-8080-624AD9E7F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11587F-CECC-48E1-9033-F49992081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DBEDBB-8F3E-4349-BF02-8BA4BFA4A1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049832-CE42-4D03-89CE-BF86C2288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741B7-69A0-4F98-A4F1-934086E8E6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4F2BF-824A-433E-A1B8-AA04DCB3EA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003A02-257B-42F0-BF28-1777F5C4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A73EA-09DC-41D8-B62F-461F738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50A76A-6E9C-414F-B980-FF95D8BC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184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D12A8-E7BA-4E8E-9357-A40BF427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B368D-1AC8-401B-8D15-AB5F2DF52B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B54FE0-C058-43CC-8FAE-A8FF7FC43F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6EDAEE-3329-419E-908B-25F1A6C11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F37E1-EFD9-4926-903C-A8F3F36F6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1BFE49-D09A-40E3-8D45-D54CF1403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78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06ACB-47EB-4233-8485-0DBCD4792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51BCCC-D7D1-44A6-85A4-5F35671D8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24D018-9C08-4325-8DE0-27765125B3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4B92-6EF5-4DC3-8819-3BB914D088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9DEE04-4503-4C98-A54E-5B4414DE44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682F25-2B9E-401E-842E-2990652323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C4412F-03BB-4180-96FC-5FFE79C5F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D4B694-771E-4D77-A094-AE6844AC4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776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4B0B5-CEFD-42FE-80F6-946D18792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338384-0D5D-4181-9005-8843908CF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3C4F2-521E-43BA-978F-A744CDEB1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E24618-CDB0-4673-AF57-77A81FE6F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381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9B6684-ECAC-47C6-9E72-EC9A0F420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9837DBC-C277-472E-BF47-6769C2B2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9D80B-7718-49DE-9803-FDF6ECAD1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1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E5B7-A7F2-453D-9210-C132F7942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581A54-3B44-49FD-9DFE-5C031AC3B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CEDAA9-F86E-42B0-BCB5-FFBD8F9BD2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8E5CCE-232A-418F-BF54-FECCCBE5B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0C79A-014C-4B02-9279-7EE20A512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3E7691-D5FC-4182-9AE9-20D2EFC76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019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5217-D17F-45E7-B7CA-F5D4DAFB30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B94D55-9243-49C9-96F4-70D4569015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476A3C-7074-4031-BCF5-275CD92ED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130CC7-09EA-4C92-80AE-F253D048A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CD087-50BE-480B-BD3C-2CCB17C0E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96C921-787D-431A-BDD7-DA404775A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6846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B992C-5696-43C0-B140-56751731D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58581-4C84-49FD-8B3C-95F4C8571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8350B-1B49-41B8-8A7A-F1A1B98F8C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5DF616-B21E-4EF6-A6A5-95E2FB3EB1A1}" type="datetimeFigureOut">
              <a:rPr lang="en-GB" smtClean="0"/>
              <a:t>29/03/2023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BE49B-AA7F-417D-B067-42C40475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72CFA-2157-4F98-8693-550F0B104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5DED30-C8B5-4AF9-8D67-600C77DA493C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39F3C-51E1-E9A5-3254-8977BBEA5105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781675" y="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A27FC1-5789-6CB6-FF31-59A3311F4711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781675" y="6675120"/>
            <a:ext cx="6635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SG" sz="120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168708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4.png"/><Relationship Id="rId4" Type="http://schemas.openxmlformats.org/officeDocument/2006/relationships/image" Target="../media/image7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pytorch_GAN_zoo" TargetMode="External"/><Relationship Id="rId2" Type="http://schemas.openxmlformats.org/officeDocument/2006/relationships/hyperlink" Target="https://arxiv.org/pdf/1812.0494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kSLJriaOumA&amp;feature=emb_title" TargetMode="Externa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bE1KWpoX9Hk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bbc.com/news/technology-48799045" TargetMode="External"/><Relationship Id="rId4" Type="http://schemas.openxmlformats.org/officeDocument/2006/relationships/hyperlink" Target="https://www.youtube.com/watch?v=bE1KWpoX9Hk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fi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312.6114" TargetMode="External"/><Relationship Id="rId2" Type="http://schemas.openxmlformats.org/officeDocument/2006/relationships/hyperlink" Target="https://paperswithcode.com/paper/reducing-the-dimensionality-of-data-with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406.2661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10.10196.pdf" TargetMode="External"/><Relationship Id="rId2" Type="http://schemas.openxmlformats.org/officeDocument/2006/relationships/hyperlink" Target="https://arxiv.org/abs/1701.04862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pdf/1812.04948.pdf" TargetMode="Externa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411.1784" TargetMode="External"/><Relationship Id="rId2" Type="http://schemas.openxmlformats.org/officeDocument/2006/relationships/hyperlink" Target="https://cedricvillani.org/sites/dev/files/old_images/2012/08/preprint-1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703.10593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scholar.google.com/citations?user=c646VbAAAAAJ&amp;hl=fr" TargetMode="External"/><Relationship Id="rId2" Type="http://schemas.openxmlformats.org/officeDocument/2006/relationships/hyperlink" Target="https://scholar.google.fi/citations?user=-50qJW8AAAAJ&amp;hl=en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technology-48799045" TargetMode="External"/><Relationship Id="rId2" Type="http://schemas.openxmlformats.org/officeDocument/2006/relationships/hyperlink" Target="https://www.youtube.com/watch?v=bE1KWpoX9H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nvidia-research-mingyuliu.com/gaugan/" TargetMode="External"/><Relationship Id="rId4" Type="http://schemas.openxmlformats.org/officeDocument/2006/relationships/hyperlink" Target="https://www.technologyreview.com/2018/02/21/145289/the-ganfather-the-man-whos-given-machines-the-gift-of-imagination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jonathan-hui.medium.com/gan-why-it-is-so-hard-to-train-generative-advisory-networks-819a86b3750b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orch.org/hub/facebookresearch_pytorch-gan-zoo_pgan/" TargetMode="External"/><Relationship Id="rId2" Type="http://schemas.openxmlformats.org/officeDocument/2006/relationships/hyperlink" Target="https://arxiv.org/pdf/1710.10196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time_continue=4&amp;v=G06dEcZ-QTg&amp;feature=emb_logo" TargetMode="External"/><Relationship Id="rId4" Type="http://schemas.openxmlformats.org/officeDocument/2006/relationships/hyperlink" Target="https://github.com/facebookresearch/pytorch_GAN_zoo" TargetMode="Externa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CEB46-CC16-4D19-8C2C-AEE9471D81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5139" y="942610"/>
            <a:ext cx="11441722" cy="23876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50.039 Theory and Practice of</a:t>
            </a:r>
            <a:br>
              <a:rPr lang="en-US" b="1" dirty="0"/>
            </a:br>
            <a:r>
              <a:rPr lang="en-US" b="1" dirty="0"/>
              <a:t>Deep Learning</a:t>
            </a:r>
            <a:br>
              <a:rPr lang="en-US" dirty="0"/>
            </a:br>
            <a:r>
              <a:rPr lang="en-US" dirty="0"/>
              <a:t>W10-S3 Generative Models in</a:t>
            </a:r>
            <a:br>
              <a:rPr lang="en-US" dirty="0"/>
            </a:br>
            <a:r>
              <a:rPr lang="en-US" dirty="0"/>
              <a:t>Deep Learning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6ABDE1-A047-4B53-92F2-67282914D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</a:t>
            </a:r>
            <a:r>
              <a:rPr lang="en-US"/>
              <a:t>De Mari</a:t>
            </a:r>
            <a:endParaRPr lang="en-GB" dirty="0"/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EFD138E-FF3C-4975-898F-3137195236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156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4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The purpose of D is to correctly guess whether the image is real or was generated by G (BCE loss!)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9E9AFB-02B4-4EA8-9422-002C471485D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00B050"/>
                </a:solidFill>
              </a:rPr>
              <a:t>first component </a:t>
            </a:r>
            <a:r>
              <a:rPr lang="en-US" dirty="0"/>
              <a:t>checks if the discriminator is correctly classifying the real samples.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rgbClr val="7030A0"/>
                </a:solidFill>
              </a:rPr>
              <a:t>second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component</a:t>
            </a:r>
            <a:r>
              <a:rPr lang="en-US" dirty="0"/>
              <a:t> checks if the discriminator correctly classifies the fake samples.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/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04941C4-105A-49B7-B8D4-8CC00A763C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1" y="5425856"/>
                <a:ext cx="11989837" cy="11940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89051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7030A0"/>
                    </a:solidFill>
                  </a:rPr>
                  <a:t>1. Mapping network: </a:t>
                </a:r>
                <a:r>
                  <a:rPr lang="en-US" dirty="0"/>
                  <a:t>a standalone mapping network.</a:t>
                </a:r>
              </a:p>
              <a:p>
                <a:r>
                  <a:rPr lang="en-US" dirty="0"/>
                  <a:t>consisting of simple Dense layers NN,</a:t>
                </a:r>
              </a:p>
              <a:p>
                <a:r>
                  <a:rPr lang="en-US" dirty="0"/>
                  <a:t>takes a noise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as input</a:t>
                </a:r>
              </a:p>
              <a:p>
                <a:r>
                  <a:rPr lang="en-US" dirty="0"/>
                  <a:t>and generates a style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14A2B6-8CF7-4DC3-B212-225A85B4F536}"/>
              </a:ext>
            </a:extLst>
          </p:cNvPr>
          <p:cNvSpPr/>
          <p:nvPr/>
        </p:nvSpPr>
        <p:spPr>
          <a:xfrm>
            <a:off x="7330831" y="1602154"/>
            <a:ext cx="1789723" cy="5158154"/>
          </a:xfrm>
          <a:prstGeom prst="rect">
            <a:avLst/>
          </a:prstGeom>
          <a:noFill/>
          <a:ln w="571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95905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C4BB0-6BE3-4566-9423-7DB2BA080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6242538" cy="4848713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00B050"/>
                </a:solidFill>
              </a:rPr>
              <a:t>2. </a:t>
            </a:r>
            <a:r>
              <a:rPr lang="en-US" b="1" dirty="0" err="1">
                <a:solidFill>
                  <a:srgbClr val="00B050"/>
                </a:solidFill>
              </a:rPr>
              <a:t>AdaIN</a:t>
            </a:r>
            <a:r>
              <a:rPr lang="en-US" b="1" dirty="0">
                <a:solidFill>
                  <a:srgbClr val="00B050"/>
                </a:solidFill>
              </a:rPr>
              <a:t>: </a:t>
            </a:r>
            <a:r>
              <a:rPr lang="en-US" dirty="0"/>
              <a:t>style vector is incorporated into each block of the generator model after the conv. layers, via adaptive instance normalization (</a:t>
            </a:r>
            <a:r>
              <a:rPr lang="en-US" dirty="0" err="1"/>
              <a:t>AdaIN</a:t>
            </a:r>
            <a:r>
              <a:rPr lang="en-US" dirty="0"/>
              <a:t>).</a:t>
            </a:r>
          </a:p>
          <a:p>
            <a:r>
              <a:rPr lang="en-US" dirty="0"/>
              <a:t>standardize the output of feature map to a standard Gaussian,</a:t>
            </a:r>
          </a:p>
          <a:p>
            <a:r>
              <a:rPr lang="en-US" dirty="0"/>
              <a:t>in a very similar way as </a:t>
            </a:r>
            <a:r>
              <a:rPr lang="en-US" dirty="0" err="1"/>
              <a:t>batchnorm</a:t>
            </a:r>
            <a:r>
              <a:rPr lang="en-US" dirty="0"/>
              <a:t>.</a:t>
            </a:r>
          </a:p>
        </p:txBody>
      </p:sp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664617-9361-4F7B-A494-DD934E558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8436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Given a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∈[1,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channels, and a style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,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aligns the channel-wise mean and variance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to match those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has no learnable affine parameters, it adaptively computes the affine parameters from the style input.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5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1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924E6FB-0BD7-4307-B18E-032545592B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83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00B050"/>
                    </a:solidFill>
                  </a:rPr>
                  <a:t>2. </a:t>
                </a:r>
                <a:r>
                  <a:rPr lang="en-US" b="1" dirty="0" err="1">
                    <a:solidFill>
                      <a:srgbClr val="00B050"/>
                    </a:solidFill>
                  </a:rPr>
                  <a:t>AdaIN</a:t>
                </a:r>
                <a:r>
                  <a:rPr lang="en-US" b="1" dirty="0">
                    <a:solidFill>
                      <a:srgbClr val="00B050"/>
                    </a:solidFill>
                  </a:rPr>
                  <a:t>: breaking down the layer</a:t>
                </a:r>
              </a:p>
              <a:p>
                <a:r>
                  <a:rPr lang="en-US" dirty="0"/>
                  <a:t>As in </a:t>
                </a:r>
                <a:r>
                  <a:rPr lang="en-US" dirty="0" err="1"/>
                  <a:t>BatchNorm</a:t>
                </a:r>
                <a:r>
                  <a:rPr lang="en-US" dirty="0"/>
                  <a:t>, we simply scale the normalized content input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shift it with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These statistics are computed across all spatial locations.</a:t>
                </a:r>
              </a:p>
              <a:p>
                <a:r>
                  <a:rPr lang="en-US" dirty="0" err="1"/>
                  <a:t>AdaIN</a:t>
                </a:r>
                <a:r>
                  <a:rPr lang="en-US" dirty="0"/>
                  <a:t> transfers feature statistics, specifically the channel-wise mean and variance (= style transfer).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4848713"/>
              </a:xfrm>
              <a:blipFill>
                <a:blip r:embed="rId2"/>
                <a:stretch>
                  <a:fillRect l="-2051" t="-2010" r="-7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04D011E-1AAB-4C1A-8E41-A9B216396529}"/>
              </a:ext>
            </a:extLst>
          </p:cNvPr>
          <p:cNvSpPr/>
          <p:nvPr/>
        </p:nvSpPr>
        <p:spPr>
          <a:xfrm>
            <a:off x="9120554" y="2736239"/>
            <a:ext cx="1707716" cy="382955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A17375-63CD-4C08-962F-DBDF91CF0B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487" t="17436" r="18782" b="66359"/>
          <a:stretch/>
        </p:blipFill>
        <p:spPr>
          <a:xfrm>
            <a:off x="1115701" y="5769524"/>
            <a:ext cx="5488300" cy="103974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B57D8D-015B-4618-9BAC-2FDAEFB029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3192"/>
          <a:stretch/>
        </p:blipFill>
        <p:spPr>
          <a:xfrm>
            <a:off x="-22558" y="1447783"/>
            <a:ext cx="12214558" cy="442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55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</a:t>
            </a:r>
            <a:br>
              <a:rPr lang="en-US" dirty="0"/>
            </a:br>
            <a:r>
              <a:rPr lang="en-US" dirty="0"/>
              <a:t>implementation details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3. Local noise addition: </a:t>
                </a:r>
                <a:r>
                  <a:rPr lang="en-US" dirty="0"/>
                  <a:t>Gaussian noise is added to each of the conv. prior to the </a:t>
                </a:r>
                <a:r>
                  <a:rPr lang="en-US" dirty="0" err="1"/>
                  <a:t>AdaIN</a:t>
                </a:r>
                <a:r>
                  <a:rPr lang="en-US" dirty="0"/>
                  <a:t> operations. </a:t>
                </a:r>
              </a:p>
              <a:p>
                <a:r>
                  <a:rPr lang="en-US" dirty="0"/>
                  <a:t>More specifically, single-channel images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consisting of uncorrelated Gaussian noise.</a:t>
                </a:r>
              </a:p>
              <a:p>
                <a:r>
                  <a:rPr lang="en-US" dirty="0"/>
                  <a:t>Feed a dedicated noise image to each layer, broadcasted to all feature maps using learned per-feature scaling factors and added to the output of each convolution</a:t>
                </a:r>
              </a:p>
              <a:p>
                <a:r>
                  <a:rPr lang="en-US" dirty="0"/>
                  <a:t>This noise introduces style-level variation at a given level of detail.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7C4BB0-6BE3-4566-9423-7DB2BA080E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6242538" cy="5235576"/>
              </a:xfrm>
              <a:blipFill>
                <a:blip r:embed="rId2"/>
                <a:stretch>
                  <a:fillRect l="-2051" t="-2561" r="-25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506" name="Picture 2" descr="Summary of the StyleGAN Generator Model Architecture">
            <a:extLst>
              <a:ext uri="{FF2B5EF4-FFF2-40B4-BE49-F238E27FC236}">
                <a16:creationId xmlns:a16="http://schemas.microsoft.com/office/drawing/2014/main" id="{7D6B509C-CBDE-470A-BACE-31398B713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207" y="1690688"/>
            <a:ext cx="4697956" cy="537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2A0C104-74A9-4088-847A-315E9087868D}"/>
              </a:ext>
            </a:extLst>
          </p:cNvPr>
          <p:cNvSpPr/>
          <p:nvPr/>
        </p:nvSpPr>
        <p:spPr>
          <a:xfrm>
            <a:off x="9566031" y="2086709"/>
            <a:ext cx="2096613" cy="71009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4015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48A2C-DD87-4855-933C-C6E61363B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7A2D66-E475-45AF-8AFB-C5F5CBCE8A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StyleGAN</a:t>
            </a:r>
            <a:r>
              <a:rPr lang="en-US" dirty="0"/>
              <a:t> is both effective at generating large high-quality images and at controlling the style of the generated images.</a:t>
            </a:r>
          </a:p>
          <a:p>
            <a:r>
              <a:rPr lang="en-US" dirty="0"/>
              <a:t>Can later extract the style vectors of an image, and synthesize an image combining both style features.</a:t>
            </a:r>
          </a:p>
        </p:txBody>
      </p:sp>
      <p:pic>
        <p:nvPicPr>
          <p:cNvPr id="8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DD130EB-9CC9-49F1-8DEE-6E2A91F29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ADCB393A-1234-4B53-85A8-6F6259F89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91355EE-3426-4B54-A276-A24561FF1DE8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971B49-523B-4A54-A7D7-E85C849418AD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F7868A-AC73-45E8-AC2B-EB531D860FA0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4521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5FEA5-9675-4ACD-9F4A-75E9A1F0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29D4A-C23E-43AF-98A7-2525C4294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4929"/>
          </a:xfrm>
        </p:spPr>
        <p:txBody>
          <a:bodyPr>
            <a:normAutofit/>
          </a:bodyPr>
          <a:lstStyle/>
          <a:p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 </a:t>
            </a:r>
            <a:r>
              <a:rPr lang="en-US" dirty="0" err="1"/>
              <a:t>Karras</a:t>
            </a:r>
            <a:r>
              <a:rPr lang="en-US" dirty="0"/>
              <a:t>, T., Laine, S., &amp; </a:t>
            </a:r>
            <a:r>
              <a:rPr lang="en-US" dirty="0" err="1"/>
              <a:t>Aila</a:t>
            </a:r>
            <a:r>
              <a:rPr lang="en-US" dirty="0"/>
              <a:t>, T. (2019). A style-based generator architecture for generative adversarial networks.</a:t>
            </a:r>
          </a:p>
          <a:p>
            <a:r>
              <a:rPr lang="en-US" dirty="0"/>
              <a:t>Paper </a:t>
            </a:r>
            <a:r>
              <a:rPr lang="fr-FR" b="1" i="1" dirty="0"/>
              <a:t>[</a:t>
            </a:r>
            <a:r>
              <a:rPr lang="fr-FR" b="1" i="1" dirty="0" err="1"/>
              <a:t>StyleGAN</a:t>
            </a:r>
            <a:r>
              <a:rPr lang="fr-FR" b="1" i="1" dirty="0"/>
              <a:t>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https://arxiv.org/pdf/1812.04948.pdf</a:t>
            </a:r>
            <a:endParaRPr lang="en-US" dirty="0"/>
          </a:p>
          <a:p>
            <a:r>
              <a:rPr lang="en-US" dirty="0"/>
              <a:t>Demo code and pre-trained models (same repo as PGGAN): </a:t>
            </a:r>
            <a:r>
              <a:rPr lang="fr-FR" dirty="0">
                <a:hlinkClick r:id="rId3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4"/>
              </a:rPr>
              <a:t>https://www.youtube.com/watch?v=kSLJriaOumA&amp;feature=emb_title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6217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4651-0EB2-4FF7-AEF5-E3C6324F7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CycleGAN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Core idea of </a:t>
                </a:r>
                <a:r>
                  <a:rPr lang="en-US" b="1" dirty="0" err="1"/>
                  <a:t>CycleGANs</a:t>
                </a:r>
                <a:r>
                  <a:rPr lang="en-US" b="1" dirty="0"/>
                  <a:t> </a:t>
                </a:r>
                <a:r>
                  <a:rPr lang="en-GB" dirty="0"/>
                  <a:t>[</a:t>
                </a:r>
                <a:r>
                  <a:rPr lang="en-GB" dirty="0" err="1"/>
                  <a:t>CycleGAN</a:t>
                </a:r>
                <a:r>
                  <a:rPr lang="en-GB" dirty="0"/>
                  <a:t>]</a:t>
                </a:r>
                <a:r>
                  <a:rPr lang="en-US" dirty="0"/>
                  <a:t>: do not use noise as input for generator, use another image that you wish to transform!</a:t>
                </a:r>
              </a:p>
              <a:p>
                <a:r>
                  <a:rPr lang="en-US" dirty="0"/>
                  <a:t>Train an autoencoder style of architecture, with two generators.</a:t>
                </a:r>
              </a:p>
              <a:p>
                <a:r>
                  <a:rPr lang="en-US" dirty="0"/>
                  <a:t>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that transforms images of zebras into horses, and one generator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that transforms images of horses into zebras.</a:t>
                </a:r>
              </a:p>
              <a:p>
                <a:r>
                  <a:rPr lang="en-US" dirty="0"/>
                  <a:t>Train both generators to accomplish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(x)) = x.</a:t>
                </a:r>
              </a:p>
              <a:p>
                <a:r>
                  <a:rPr lang="en-US" dirty="0"/>
                  <a:t>By doing so, you get a generator, which transforms images of a certain type into images of another type!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0BE947-E044-4D2B-8912-57F86F2BCD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 r="-17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02461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3"/>
              </a:rPr>
              <a:t>https://www.youtube.com/watch?v=bE1KWpoX9Hk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925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1.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417881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773723" y="6103815"/>
            <a:ext cx="5009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https://www.youtube.com/watch?v=bE1KWpoX9Hk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FE3527-E1D8-43AF-8EC6-34994F31F5F6}"/>
              </a:ext>
            </a:extLst>
          </p:cNvPr>
          <p:cNvSpPr txBox="1"/>
          <p:nvPr/>
        </p:nvSpPr>
        <p:spPr>
          <a:xfrm>
            <a:off x="6706168" y="6054020"/>
            <a:ext cx="5228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hlinkClick r:id="rId5"/>
              </a:rPr>
              <a:t>https://www.bbc.com/news/technology-48799045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9193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9D0045-DD7B-4835-BC28-DB50EF7CBE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35933" y="0"/>
            <a:ext cx="71201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72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37EDA-7F18-44F0-AA58-5D11ABCAD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GANs and ethics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A6A260-228A-4F2A-A025-67440FFF7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8" t="14154" r="19103" b="17949"/>
          <a:stretch/>
        </p:blipFill>
        <p:spPr>
          <a:xfrm>
            <a:off x="6448829" y="1128621"/>
            <a:ext cx="5743171" cy="4483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C222F0-1010-4F22-93F3-0CC8BED862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988" t="15179" r="16282" b="22666"/>
          <a:stretch/>
        </p:blipFill>
        <p:spPr>
          <a:xfrm>
            <a:off x="100370" y="1846354"/>
            <a:ext cx="6151938" cy="37657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C5428-0E18-492E-8591-4C412648F6F5}"/>
              </a:ext>
            </a:extLst>
          </p:cNvPr>
          <p:cNvSpPr txBox="1"/>
          <p:nvPr/>
        </p:nvSpPr>
        <p:spPr>
          <a:xfrm>
            <a:off x="2696307" y="6123543"/>
            <a:ext cx="658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hlinkClick r:id="rId4"/>
              </a:rPr>
              <a:t>https://www.technologyreview.com/2018/02/21/145289/the-ganfather-the-man-whos-given-machines-the-gift-of-imagination/</a:t>
            </a:r>
            <a:r>
              <a:rPr lang="en-GB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DC046-943B-4DC1-94FB-BDEE3A6BA5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902" t="15589" r="20769" b="38462"/>
          <a:stretch/>
        </p:blipFill>
        <p:spPr>
          <a:xfrm>
            <a:off x="2293957" y="1443168"/>
            <a:ext cx="7604086" cy="468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5146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5768-61BB-530B-8C16-72305FCD7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diffusion models?!</a:t>
            </a:r>
            <a:endParaRPr lang="en-S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8CA8D5-B114-40DC-EC08-E64663E682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3702538" cy="5032375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You might have heard </a:t>
            </a:r>
            <a:r>
              <a:rPr lang="en-GB" b="1" dirty="0"/>
              <a:t>diffusion</a:t>
            </a:r>
            <a:r>
              <a:rPr lang="en-GB" dirty="0"/>
              <a:t> </a:t>
            </a:r>
            <a:r>
              <a:rPr lang="en-GB" b="1" dirty="0"/>
              <a:t>models</a:t>
            </a:r>
            <a:r>
              <a:rPr lang="en-GB" dirty="0"/>
              <a:t>…</a:t>
            </a:r>
          </a:p>
          <a:p>
            <a:r>
              <a:rPr lang="en-GB" dirty="0"/>
              <a:t>E.g. Dall-E2, </a:t>
            </a:r>
            <a:r>
              <a:rPr lang="en-GB" dirty="0" err="1"/>
              <a:t>StableDiffusion</a:t>
            </a:r>
            <a:r>
              <a:rPr lang="en-GB" dirty="0"/>
              <a:t>, </a:t>
            </a:r>
            <a:r>
              <a:rPr lang="en-GB" dirty="0" err="1"/>
              <a:t>MidJourney</a:t>
            </a:r>
            <a:r>
              <a:rPr lang="en-GB" dirty="0"/>
              <a:t>, etc.</a:t>
            </a:r>
          </a:p>
          <a:p>
            <a:endParaRPr lang="en-GB" b="1" dirty="0"/>
          </a:p>
          <a:p>
            <a:pPr marL="0" indent="0">
              <a:buNone/>
            </a:pPr>
            <a:r>
              <a:rPr lang="en-GB" b="1" dirty="0"/>
              <a:t>Turns out: </a:t>
            </a:r>
            <a:r>
              <a:rPr lang="en-GB" dirty="0"/>
              <a:t>special type of generative models, to be discussed on a special </a:t>
            </a:r>
            <a:r>
              <a:rPr lang="en-GB"/>
              <a:t>lecture during Week 12</a:t>
            </a:r>
            <a:r>
              <a:rPr lang="en-GB" dirty="0"/>
              <a:t>!</a:t>
            </a:r>
            <a:endParaRPr lang="en-SG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7BA3FA9-3C04-9D70-6A09-1E5036CDED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323" y="1938215"/>
            <a:ext cx="7319108" cy="411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540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</a:t>
            </a:r>
          </a:p>
          <a:p>
            <a:r>
              <a:rPr lang="en-US" dirty="0"/>
              <a:t>Style GANs</a:t>
            </a:r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426783279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</a:t>
            </a:r>
            <a:r>
              <a:rPr lang="en-US" dirty="0" err="1"/>
              <a:t>AutoEnc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Hinton</a:t>
            </a:r>
            <a:r>
              <a:rPr lang="en-US" dirty="0"/>
              <a:t> and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Salakhutdinov</a:t>
            </a:r>
            <a:r>
              <a:rPr lang="en-US" dirty="0"/>
              <a:t>, “Reducing the Dimensionality of Data with Neural Networks”, 2006.</a:t>
            </a:r>
            <a:br>
              <a:rPr lang="en-US" b="1" dirty="0"/>
            </a:br>
            <a:r>
              <a:rPr lang="en-US" dirty="0">
                <a:hlinkClick r:id="rId2"/>
              </a:rPr>
              <a:t>https://paperswithcode.com/paper/reducing-the-dimensionality-of-data-with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VarAutoEnc</a:t>
            </a:r>
            <a:r>
              <a:rPr lang="en-US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Kingma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Welling</a:t>
            </a:r>
            <a:r>
              <a:rPr lang="en-US" dirty="0"/>
              <a:t>, “</a:t>
            </a:r>
            <a:r>
              <a:rPr lang="en-GB" dirty="0"/>
              <a:t>Auto-Encoding Variational Bayes”,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https://arxiv.org/abs/1312.6114</a:t>
            </a:r>
            <a:endParaRPr lang="en-US" dirty="0"/>
          </a:p>
          <a:p>
            <a:r>
              <a:rPr lang="en-US" dirty="0"/>
              <a:t>[GAN]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US" dirty="0"/>
              <a:t> et al., “</a:t>
            </a:r>
            <a:r>
              <a:rPr lang="en-GB" dirty="0"/>
              <a:t>Generative Adversarial Networks</a:t>
            </a:r>
            <a:r>
              <a:rPr lang="en-US" dirty="0"/>
              <a:t>”, 2014.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https://arxiv.org/abs/1406.2661</a:t>
            </a: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94907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fr-FR" dirty="0"/>
              <a:t>[WGAN] </a:t>
            </a:r>
            <a:r>
              <a:rPr lang="fr-FR" dirty="0" err="1"/>
              <a:t>Arjowski</a:t>
            </a:r>
            <a:r>
              <a:rPr lang="fr-FR" dirty="0"/>
              <a:t> et al., </a:t>
            </a:r>
            <a:r>
              <a:rPr lang="en-US" dirty="0"/>
              <a:t>”Towards Principled Methods for Training Generative Adversarial Networks”, 2017.</a:t>
            </a:r>
            <a:br>
              <a:rPr lang="en-US" dirty="0"/>
            </a:br>
            <a:r>
              <a:rPr lang="en-US" dirty="0">
                <a:hlinkClick r:id="rId2"/>
              </a:rPr>
              <a:t>https://arxiv.org/abs/1701.04862</a:t>
            </a:r>
            <a:endParaRPr lang="en-US" dirty="0"/>
          </a:p>
          <a:p>
            <a:r>
              <a:rPr lang="fr-FR" dirty="0"/>
              <a:t>[PGGAN]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et al., “Progressive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variation”, 2017.</a:t>
            </a:r>
            <a:br>
              <a:rPr lang="en-US" dirty="0"/>
            </a:br>
            <a:r>
              <a:rPr lang="fr-FR" dirty="0">
                <a:hlinkClick r:id="rId3"/>
              </a:rPr>
              <a:t>https://arxiv.org/pdf/1710.10196.pdf</a:t>
            </a:r>
            <a:endParaRPr lang="fr-FR" dirty="0"/>
          </a:p>
          <a:p>
            <a:r>
              <a:rPr lang="fr-FR" dirty="0"/>
              <a:t>[</a:t>
            </a:r>
            <a:r>
              <a:rPr lang="fr-FR" dirty="0" err="1"/>
              <a:t>StyleGAN</a:t>
            </a:r>
            <a:r>
              <a:rPr lang="fr-FR" dirty="0"/>
              <a:t>]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US" dirty="0"/>
              <a:t>, T., Laine, S., &amp; Aila, T. (2019). A style-based generator architecture for generative adversarial networks.</a:t>
            </a:r>
            <a:br>
              <a:rPr lang="en-US" dirty="0"/>
            </a:br>
            <a:r>
              <a:rPr lang="fr-FR" dirty="0">
                <a:hlinkClick r:id="rId4"/>
              </a:rPr>
              <a:t>https://arxiv.org/pdf/1812.04948.pdf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6745387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13538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[Villani2008] Villani, “</a:t>
            </a:r>
            <a:r>
              <a:rPr lang="en-GB" dirty="0"/>
              <a:t>Optimal transport, old and new</a:t>
            </a:r>
            <a:r>
              <a:rPr lang="en-US" dirty="0"/>
              <a:t>”, 2008.</a:t>
            </a:r>
            <a:br>
              <a:rPr lang="en-US" dirty="0"/>
            </a:br>
            <a:r>
              <a:rPr lang="en-US" dirty="0">
                <a:hlinkClick r:id="rId2"/>
              </a:rPr>
              <a:t>https://cedricvillani.org/sites/dev/files/old_images/2012/08/preprint-1.pdf</a:t>
            </a:r>
            <a:endParaRPr lang="en-US" dirty="0"/>
          </a:p>
          <a:p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US" dirty="0"/>
              <a:t> et al. “</a:t>
            </a:r>
            <a:r>
              <a:rPr lang="en-GB" dirty="0"/>
              <a:t>Conditional Generative Adversarial Nets”, 2014.</a:t>
            </a:r>
            <a:br>
              <a:rPr lang="en-GB" dirty="0"/>
            </a:br>
            <a:r>
              <a:rPr lang="en-GB" dirty="0">
                <a:hlinkClick r:id="rId3"/>
              </a:rPr>
              <a:t>https://arxiv.org/abs/1411.1784</a:t>
            </a:r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CycleGAN</a:t>
            </a:r>
            <a:r>
              <a:rPr lang="en-GB" dirty="0"/>
              <a:t>] Zhu et al., “</a:t>
            </a:r>
            <a:r>
              <a:rPr lang="en-US" dirty="0"/>
              <a:t>Unpaired Image-to-Image Translation using Cycle-Consistent Adversarial Networks”, 2017.</a:t>
            </a:r>
            <a:br>
              <a:rPr lang="en-US" dirty="0"/>
            </a:br>
            <a:r>
              <a:rPr lang="en-US" dirty="0">
                <a:hlinkClick r:id="rId4"/>
              </a:rPr>
              <a:t>https://arxiv.org/abs/1703.10593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76702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7FECA-DD1F-46E4-A54B-C12AD2593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DE418-5082-4DD8-98DA-CBA97730A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9474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Tracking important names (Track their works and follow them on Scholar, Twitter, or whatever works for you!)</a:t>
            </a:r>
          </a:p>
          <a:p>
            <a:r>
              <a:rPr lang="en-GB" b="1" dirty="0" err="1"/>
              <a:t>Tero</a:t>
            </a:r>
            <a:r>
              <a:rPr lang="en-GB" dirty="0"/>
              <a:t> </a:t>
            </a:r>
            <a:r>
              <a:rPr lang="en-GB" b="1" dirty="0" err="1">
                <a:solidFill>
                  <a:schemeClr val="accent2">
                    <a:lumMod val="50000"/>
                  </a:schemeClr>
                </a:solidFill>
              </a:rPr>
              <a:t>Karras</a:t>
            </a:r>
            <a:r>
              <a:rPr lang="en-GB" dirty="0"/>
              <a:t>: </a:t>
            </a:r>
            <a:r>
              <a:rPr lang="en-GB" b="1" dirty="0"/>
              <a:t>Researcher</a:t>
            </a:r>
            <a:r>
              <a:rPr lang="en-GB" dirty="0"/>
              <a:t> at </a:t>
            </a:r>
            <a:r>
              <a:rPr lang="en-GB" b="1" dirty="0"/>
              <a:t>NVIDIA</a:t>
            </a:r>
            <a:r>
              <a:rPr lang="en-GB" dirty="0"/>
              <a:t>.</a:t>
            </a:r>
            <a:br>
              <a:rPr lang="en-GB" dirty="0"/>
            </a:br>
            <a:r>
              <a:rPr lang="en-GB" dirty="0">
                <a:hlinkClick r:id="rId2"/>
              </a:rPr>
              <a:t>https://scholar.google.fi/citations?user=-50qJW8AAAAJ&amp;hl=en</a:t>
            </a:r>
            <a:endParaRPr lang="en-GB" dirty="0"/>
          </a:p>
          <a:p>
            <a:r>
              <a:rPr lang="en-GB" b="1" dirty="0"/>
              <a:t>Mehdi</a:t>
            </a:r>
            <a:r>
              <a:rPr lang="en-GB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Mirza</a:t>
            </a:r>
            <a:r>
              <a:rPr lang="en-GB" b="1" dirty="0"/>
              <a:t>: Researcher </a:t>
            </a:r>
            <a:r>
              <a:rPr lang="en-GB" dirty="0"/>
              <a:t>at </a:t>
            </a:r>
            <a:r>
              <a:rPr lang="en-GB" b="1" dirty="0"/>
              <a:t>DeepMind.</a:t>
            </a:r>
            <a:br>
              <a:rPr lang="en-GB" b="1" dirty="0"/>
            </a:br>
            <a:r>
              <a:rPr lang="en-GB" b="1" dirty="0"/>
              <a:t>Co-inventor </a:t>
            </a:r>
            <a:r>
              <a:rPr lang="en-GB" dirty="0"/>
              <a:t>of</a:t>
            </a:r>
            <a:r>
              <a:rPr lang="en-GB" b="1" dirty="0"/>
              <a:t> GANs </a:t>
            </a:r>
            <a:r>
              <a:rPr lang="en-GB" dirty="0"/>
              <a:t>with</a:t>
            </a:r>
            <a:r>
              <a:rPr lang="en-GB" b="1" dirty="0"/>
              <a:t> </a:t>
            </a:r>
            <a:r>
              <a:rPr lang="en-GB" b="1" dirty="0">
                <a:solidFill>
                  <a:schemeClr val="accent2">
                    <a:lumMod val="50000"/>
                  </a:schemeClr>
                </a:solidFill>
              </a:rPr>
              <a:t>Goodfellow</a:t>
            </a:r>
            <a:r>
              <a:rPr lang="en-GB" b="1" dirty="0"/>
              <a:t>.</a:t>
            </a:r>
            <a:br>
              <a:rPr lang="en-GB" b="1" dirty="0"/>
            </a:br>
            <a:r>
              <a:rPr lang="en-GB" dirty="0">
                <a:hlinkClick r:id="rId3"/>
              </a:rPr>
              <a:t>https://scholar.google.com/citations?user=c646VbAAAAAJ&amp;hl=fr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206724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33F64-ACBF-414C-8E71-06E4F9517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C8DD6-14D1-44DF-9843-EFEDF44E3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Out of class, for those of you who are curious</a:t>
            </a:r>
          </a:p>
          <a:p>
            <a:r>
              <a:rPr lang="en-US" dirty="0"/>
              <a:t>Jordan Peele impersonates Obama using GANs</a:t>
            </a:r>
            <a:br>
              <a:rPr lang="en-US" dirty="0"/>
            </a:br>
            <a:r>
              <a:rPr lang="en-US" dirty="0">
                <a:hlinkClick r:id="rId2"/>
              </a:rPr>
              <a:t>https://www.youtube.com/watch?v=bE1KWpoX9Hk</a:t>
            </a:r>
            <a:endParaRPr lang="en-US" dirty="0"/>
          </a:p>
          <a:p>
            <a:r>
              <a:rPr lang="en-US" dirty="0"/>
              <a:t>Shutting down an AI that could remove clothes from people</a:t>
            </a:r>
            <a:br>
              <a:rPr lang="en-US" dirty="0"/>
            </a:br>
            <a:r>
              <a:rPr lang="en-US" dirty="0">
                <a:hlinkClick r:id="rId3"/>
              </a:rPr>
              <a:t>https://www.bbc.com/news/technology-48799045</a:t>
            </a:r>
            <a:endParaRPr lang="en-US" dirty="0"/>
          </a:p>
          <a:p>
            <a:r>
              <a:rPr lang="en-US" dirty="0"/>
              <a:t>The man who’s given machines the gift of imagination</a:t>
            </a:r>
            <a:br>
              <a:rPr lang="en-US" dirty="0"/>
            </a:br>
            <a:r>
              <a:rPr lang="en-US" dirty="0">
                <a:hlinkClick r:id="rId4"/>
              </a:rPr>
              <a:t>https://www.technologyreview.com/2018/02/21/145289/the-ganfather-the-man-whos-given-machines-the-gift-of-imagination/</a:t>
            </a:r>
            <a:endParaRPr lang="en-US" dirty="0"/>
          </a:p>
          <a:p>
            <a:r>
              <a:rPr lang="en-US" dirty="0"/>
              <a:t>Create fake landscape pictures, post these on Instagram, pretend these were taken in Singapore and let people wonder where it is.</a:t>
            </a:r>
            <a:br>
              <a:rPr lang="en-US" dirty="0"/>
            </a:br>
            <a:r>
              <a:rPr lang="en-US" dirty="0">
                <a:hlinkClick r:id="rId5"/>
              </a:rPr>
              <a:t>http://nvidia-research-mingyuliu.com/gaugan/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180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5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GB" b="1" dirty="0"/>
              </a:p>
              <a:p>
                <a:pPr marL="514350" indent="-514350">
                  <a:buFont typeface="+mj-lt"/>
                  <a:buAutoNum type="arabicPeriod" startAt="5"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dirty="0"/>
                  <a:t>The purpose of G is to create images that are good enough to fool the discriminator D.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Intuitively,</a:t>
                </a:r>
              </a:p>
              <a:p>
                <a:r>
                  <a:rPr lang="en-US" dirty="0"/>
                  <a:t>This loss checks that the discriminator classifies the </a:t>
                </a:r>
                <a:r>
                  <a:rPr lang="en-US" b="1" dirty="0">
                    <a:solidFill>
                      <a:srgbClr val="7030A0"/>
                    </a:solidFill>
                  </a:rPr>
                  <a:t>generated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</a:rPr>
                  <a:t>samples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d>
                      <m:dPr>
                        <m:ctrlPr>
                          <a:rPr lang="en-US" b="1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  <m:sub>
                            <m:r>
                              <a:rPr lang="en-US" b="1" i="1" dirty="0" err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US" b="1" dirty="0">
                  <a:solidFill>
                    <a:srgbClr val="7030A0"/>
                  </a:solidFill>
                </a:endParaRPr>
              </a:p>
              <a:p>
                <a:r>
                  <a:rPr lang="en-GB" dirty="0"/>
                  <a:t>as </a:t>
                </a:r>
                <a:r>
                  <a:rPr lang="en-GB" dirty="0">
                    <a:solidFill>
                      <a:srgbClr val="00B050"/>
                    </a:solidFill>
                  </a:rPr>
                  <a:t>real</a:t>
                </a:r>
                <a:r>
                  <a:rPr lang="en-GB" dirty="0"/>
                  <a:t> samples (1), instead of fake ones (0).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73B97B5F-147F-4589-B08A-FB842BD6A6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/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sz="2800" b="0" i="1" smtClean="0">
                                              <a:solidFill>
                                                <a:srgbClr val="7030A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800" b="0" i="1" smtClean="0">
                                                  <a:solidFill>
                                                    <a:srgbClr val="7030A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37795B5-DA15-47D6-B58C-23D029C1FF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82" y="5425856"/>
                <a:ext cx="7316756" cy="119404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19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r>
              <a:rPr lang="en-US" dirty="0"/>
              <a:t>Convergence seems to be happening on the losses.</a:t>
            </a:r>
          </a:p>
          <a:p>
            <a:r>
              <a:rPr lang="en-US" dirty="0"/>
              <a:t>(A few more iterations would have probably been good).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18F4D4-3969-4B4A-9CDE-B58F28AF9F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26621" r="41837" b="20952"/>
          <a:stretch/>
        </p:blipFill>
        <p:spPr>
          <a:xfrm>
            <a:off x="6172202" y="1825624"/>
            <a:ext cx="5790784" cy="378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65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68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After training, we can visualize the accuracy scores of D on both the real and fake samples.</a:t>
            </a:r>
          </a:p>
          <a:p>
            <a:r>
              <a:rPr lang="en-US" dirty="0"/>
              <a:t>Convergence seems to be happening on the accuracies as well.</a:t>
            </a:r>
          </a:p>
          <a:p>
            <a:r>
              <a:rPr lang="en-US" dirty="0"/>
              <a:t>It does not seem that G was able to completely fool D (50% score accuracy as optimal target?)</a:t>
            </a:r>
          </a:p>
          <a:p>
            <a:r>
              <a:rPr lang="en-US" b="1" dirty="0"/>
              <a:t>But do we care?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3E206F-053D-4B49-A071-49EADC52BC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04" t="31565" r="38546" b="16190"/>
          <a:stretch/>
        </p:blipFill>
        <p:spPr>
          <a:xfrm>
            <a:off x="6096000" y="1825624"/>
            <a:ext cx="5943600" cy="358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01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  <a:endParaRPr lang="en-US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6172202" y="1968759"/>
            <a:ext cx="5915875" cy="406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30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7D0BE5-F864-4333-B947-B1277B23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7" t="24652" r="34184" b="10884"/>
          <a:stretch/>
        </p:blipFill>
        <p:spPr>
          <a:xfrm>
            <a:off x="2207468" y="1404257"/>
            <a:ext cx="7777064" cy="534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986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It does not seem that G was able to completely fool D (50% score accuracy as optimal target?)</a:t>
            </a:r>
            <a:endParaRPr lang="en-US" b="1" dirty="0"/>
          </a:p>
          <a:p>
            <a:pPr marL="0" indent="0">
              <a:buNone/>
            </a:pPr>
            <a:r>
              <a:rPr lang="en-US" b="1" dirty="0"/>
              <a:t>But do we care?</a:t>
            </a:r>
            <a:endParaRPr lang="en-US" dirty="0"/>
          </a:p>
          <a:p>
            <a:r>
              <a:rPr lang="en-US" dirty="0"/>
              <a:t>No, because, what matters is that we get a generator G that is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r>
              <a:rPr lang="en-US" dirty="0"/>
              <a:t>Overall, plausible images!</a:t>
            </a:r>
          </a:p>
          <a:p>
            <a:r>
              <a:rPr lang="en-US" dirty="0"/>
              <a:t>Could remove noise, with TransposeConv2d instead of FC?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E40F59-269F-4A6E-805A-0CA7747459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19728" r="56760" b="35863"/>
          <a:stretch/>
        </p:blipFill>
        <p:spPr>
          <a:xfrm>
            <a:off x="6643396" y="99513"/>
            <a:ext cx="2407298" cy="6658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A3B8CB7-B28C-4D79-B645-EF6B467C4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9" t="64137" r="56760" b="5324"/>
          <a:stretch/>
        </p:blipFill>
        <p:spPr>
          <a:xfrm>
            <a:off x="9128449" y="864294"/>
            <a:ext cx="2513243" cy="47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71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discriminator strategy (train), with generator strategy fixed.</a:t>
            </a:r>
          </a:p>
          <a:p>
            <a:r>
              <a:rPr lang="en-GB" dirty="0"/>
              <a:t>Optimize generator strategy (train), with discriminator strategy fixed.</a:t>
            </a:r>
          </a:p>
          <a:p>
            <a:r>
              <a:rPr lang="en-GB" dirty="0"/>
              <a:t>Repeat until convergence on both players strategies</a:t>
            </a:r>
            <a:br>
              <a:rPr lang="en-GB" dirty="0"/>
            </a:br>
            <a:r>
              <a:rPr lang="en-GB" dirty="0"/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631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What are typical </a:t>
            </a:r>
            <a:r>
              <a:rPr lang="en-US" b="1" dirty="0"/>
              <a:t>generative</a:t>
            </a:r>
            <a:r>
              <a:rPr lang="en-US" dirty="0"/>
              <a:t> </a:t>
            </a:r>
            <a:r>
              <a:rPr lang="en-US" b="1" dirty="0"/>
              <a:t>models</a:t>
            </a:r>
            <a:r>
              <a:rPr lang="en-US" dirty="0"/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is an </a:t>
            </a:r>
            <a:r>
              <a:rPr lang="en-US" b="1" dirty="0"/>
              <a:t>autoencoder</a:t>
            </a:r>
            <a:r>
              <a:rPr lang="en-US" dirty="0"/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is a </a:t>
            </a:r>
            <a:r>
              <a:rPr lang="en-GB" b="1" dirty="0"/>
              <a:t>fractionally</a:t>
            </a:r>
            <a:r>
              <a:rPr lang="en-GB" dirty="0"/>
              <a:t> </a:t>
            </a:r>
            <a:r>
              <a:rPr lang="en-GB" b="1" dirty="0" err="1"/>
              <a:t>strided</a:t>
            </a:r>
            <a:r>
              <a:rPr lang="en-GB" dirty="0"/>
              <a:t> </a:t>
            </a:r>
            <a:r>
              <a:rPr lang="en-GB" b="1" dirty="0"/>
              <a:t>convolution</a:t>
            </a:r>
            <a:r>
              <a:rPr lang="en-GB" dirty="0"/>
              <a:t> </a:t>
            </a:r>
            <a:r>
              <a:rPr lang="en-GB" b="1" dirty="0"/>
              <a:t>layer</a:t>
            </a:r>
            <a:r>
              <a:rPr lang="en-GB" dirty="0"/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variational</a:t>
            </a:r>
            <a:r>
              <a:rPr lang="en-GB" dirty="0"/>
              <a:t> </a:t>
            </a:r>
            <a:r>
              <a:rPr lang="en-GB" b="1" dirty="0"/>
              <a:t>autoencoders</a:t>
            </a:r>
            <a:r>
              <a:rPr lang="en-GB" dirty="0"/>
              <a:t> and why do </a:t>
            </a:r>
            <a:r>
              <a:rPr lang="en-GB" b="1" dirty="0"/>
              <a:t>noise</a:t>
            </a:r>
            <a:r>
              <a:rPr lang="en-GB" dirty="0"/>
              <a:t> </a:t>
            </a:r>
            <a:r>
              <a:rPr lang="en-GB" b="1" dirty="0"/>
              <a:t>representations</a:t>
            </a:r>
            <a:r>
              <a:rPr lang="en-GB" dirty="0"/>
              <a:t> </a:t>
            </a:r>
            <a:r>
              <a:rPr lang="en-GB" b="1" dirty="0"/>
              <a:t>of</a:t>
            </a:r>
            <a:r>
              <a:rPr lang="en-GB" dirty="0"/>
              <a:t> </a:t>
            </a:r>
            <a:r>
              <a:rPr lang="en-GB" b="1" dirty="0"/>
              <a:t>latent</a:t>
            </a:r>
            <a:r>
              <a:rPr lang="en-GB" dirty="0"/>
              <a:t> </a:t>
            </a:r>
            <a:r>
              <a:rPr lang="en-GB" b="1" dirty="0"/>
              <a:t>features</a:t>
            </a:r>
            <a:r>
              <a:rPr lang="en-GB" dirty="0"/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3442501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Definition (</a:t>
            </a:r>
            <a:r>
              <a:rPr lang="en-US" b="1" dirty="0">
                <a:solidFill>
                  <a:srgbClr val="00B050"/>
                </a:solidFill>
              </a:rPr>
              <a:t>Nash</a:t>
            </a:r>
            <a:r>
              <a:rPr lang="en-US" b="1" dirty="0"/>
              <a:t> </a:t>
            </a:r>
            <a:r>
              <a:rPr lang="en-US" b="1" dirty="0">
                <a:solidFill>
                  <a:srgbClr val="00B050"/>
                </a:solidFill>
              </a:rPr>
              <a:t>Equilibrium</a:t>
            </a:r>
            <a:r>
              <a:rPr lang="en-US" b="1" dirty="0"/>
              <a:t>):</a:t>
            </a:r>
          </a:p>
          <a:p>
            <a:pPr marL="0" indent="0">
              <a:buNone/>
            </a:pPr>
            <a:r>
              <a:rPr lang="en-US" dirty="0"/>
              <a:t>In game theory, a </a:t>
            </a:r>
            <a:r>
              <a:rPr lang="en-US" b="1" dirty="0">
                <a:solidFill>
                  <a:srgbClr val="00B050"/>
                </a:solidFill>
              </a:rPr>
              <a:t>Nash Equilibrium</a:t>
            </a:r>
            <a:r>
              <a:rPr lang="en-US" dirty="0"/>
              <a:t> is the most common way to define the endgame solution of a non-cooperative game involving </a:t>
            </a:r>
            <a:r>
              <a:rPr lang="en-US" b="1" dirty="0">
                <a:solidFill>
                  <a:srgbClr val="0070C0"/>
                </a:solidFill>
              </a:rPr>
              <a:t>two or more players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b="1" dirty="0"/>
              <a:t>The Nash equilibrium describes a situation where </a:t>
            </a:r>
            <a:r>
              <a:rPr lang="en-US" b="1" dirty="0">
                <a:solidFill>
                  <a:srgbClr val="7030A0"/>
                </a:solidFill>
              </a:rPr>
              <a:t>no player is interested to change its own strategy anymore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Interleaved training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3557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008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/>
                  <a:t>Optimal outcome state</a:t>
                </a:r>
                <a:b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6D06A36-B4C4-4F09-9056-FCD2BA0AA9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737073E-BD2C-F8C8-437D-02E92BB63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4801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BC4EE62F-8684-DF88-7725-FDB3547468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3801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3"/>
                <a:stretch>
                  <a:fillRect l="-2471" t="-2663" r="-36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9067C6E4-516D-43A1-B25B-98A54FD7EBB7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16238B7-6C97-4452-BC99-C39DD6FEB23F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BF9BD9A-7077-479B-B97E-38CACBCE6710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43A0ACDE-BB4E-4777-EB74-E2CD1EB164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61659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1" dirty="0"/>
                  <a:t>Problem: </a:t>
                </a:r>
                <a:r>
                  <a:rPr lang="en-US" dirty="0"/>
                  <a:t>Well-known for people who have done a bit of game theory…!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/>
                    </a:solidFill>
                  </a:rPr>
                  <a:t>Nash Equilibrium</a:t>
                </a:r>
                <a:br>
                  <a:rPr lang="en-US" dirty="0"/>
                </a:br>
                <a:r>
                  <a:rPr lang="en-US" dirty="0"/>
                  <a:t>(State where both players have achieved stable strategies)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1" i="1" smtClean="0">
                          <a:latin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b="1" dirty="0"/>
              </a:p>
              <a:p>
                <a:pPr marL="0" indent="0" algn="ctr">
                  <a:buNone/>
                </a:pPr>
                <a:r>
                  <a:rPr lang="en-US" b="1" dirty="0">
                    <a:solidFill>
                      <a:schemeClr val="accent2">
                        <a:lumMod val="50000"/>
                      </a:schemeClr>
                    </a:solidFill>
                  </a:rPr>
                  <a:t>Optimal outcome state</a:t>
                </a:r>
                <a:br>
                  <a:rPr lang="en-US" dirty="0"/>
                </a:br>
                <a:r>
                  <a:rPr lang="en-US" dirty="0"/>
                  <a:t>(State where players have the best strategies for themselves)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661082A-3175-46DE-A944-0336338B72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2663" r="-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70892"/>
            <a:ext cx="5181600" cy="5287107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Counterexample: </a:t>
            </a:r>
            <a:r>
              <a:rPr lang="en-US" dirty="0"/>
              <a:t>the infamous prisoner’s dilemma (two prisoners as players).</a:t>
            </a:r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07210B-BFB1-46EC-9DF9-FBF69229561C}"/>
              </a:ext>
            </a:extLst>
          </p:cNvPr>
          <p:cNvSpPr/>
          <p:nvPr/>
        </p:nvSpPr>
        <p:spPr>
          <a:xfrm>
            <a:off x="8925169" y="5103446"/>
            <a:ext cx="1516185" cy="1524000"/>
          </a:xfrm>
          <a:prstGeom prst="rect">
            <a:avLst/>
          </a:prstGeom>
          <a:noFill/>
          <a:ln w="38100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FF9C5-1FE5-44B1-8873-15FC6BC173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130" y="2813539"/>
            <a:ext cx="3895763" cy="38881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F01DC9-7C97-48A9-90D1-2715A15450C8}"/>
              </a:ext>
            </a:extLst>
          </p:cNvPr>
          <p:cNvSpPr/>
          <p:nvPr/>
        </p:nvSpPr>
        <p:spPr>
          <a:xfrm>
            <a:off x="7408984" y="3611071"/>
            <a:ext cx="1516185" cy="1524000"/>
          </a:xfrm>
          <a:prstGeom prst="rect">
            <a:avLst/>
          </a:prstGeom>
          <a:noFill/>
          <a:ln w="38100">
            <a:solidFill>
              <a:schemeClr val="accent2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DC4F7DF-FE52-4638-86EA-95348F67A56A}"/>
              </a:ext>
            </a:extLst>
          </p:cNvPr>
          <p:cNvSpPr/>
          <p:nvPr/>
        </p:nvSpPr>
        <p:spPr>
          <a:xfrm>
            <a:off x="8698523" y="4196862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12F4F6B-B342-4C51-95BF-361D8B73DD27}"/>
              </a:ext>
            </a:extLst>
          </p:cNvPr>
          <p:cNvSpPr/>
          <p:nvPr/>
        </p:nvSpPr>
        <p:spPr>
          <a:xfrm rot="5400000">
            <a:off x="9478530" y="4955318"/>
            <a:ext cx="508000" cy="359507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8545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#1 – Convergence of interleaved training is not guaranteed:</a:t>
            </a:r>
            <a:r>
              <a:rPr lang="en-GB" dirty="0"/>
              <a:t> we have to alternate between training the discriminator and the generator, but the convergence of said process is not guaranteed.</a:t>
            </a:r>
          </a:p>
          <a:p>
            <a:r>
              <a:rPr lang="en-GB" b="1" dirty="0"/>
              <a:t>Reason #2 – Convergence is not necessarily the best possible outcome in terms of generator performance.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88AC3-25BE-474D-A283-1E90426E3D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Interleaved training (discriminator and generator are the two players)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discriminator</a:t>
            </a:r>
            <a:r>
              <a:rPr lang="en-GB" dirty="0"/>
              <a:t> strategy (train), with generator strategy fixed.</a:t>
            </a:r>
          </a:p>
          <a:p>
            <a:r>
              <a:rPr lang="en-GB" dirty="0"/>
              <a:t>Optimize </a:t>
            </a:r>
            <a:r>
              <a:rPr lang="en-GB" b="1" dirty="0">
                <a:solidFill>
                  <a:srgbClr val="0070C0"/>
                </a:solidFill>
              </a:rPr>
              <a:t>generator</a:t>
            </a:r>
            <a:r>
              <a:rPr lang="en-GB" dirty="0"/>
              <a:t> strategy (train), with discriminator strategy fixed.</a:t>
            </a:r>
          </a:p>
          <a:p>
            <a:r>
              <a:rPr lang="en-GB" b="1" dirty="0">
                <a:solidFill>
                  <a:srgbClr val="7030A0"/>
                </a:solidFill>
              </a:rPr>
              <a:t>Repeat until convergence on both players strategies</a:t>
            </a:r>
            <a:br>
              <a:rPr lang="en-GB" dirty="0"/>
            </a:br>
            <a:r>
              <a:rPr lang="en-GB" b="1" dirty="0">
                <a:solidFill>
                  <a:srgbClr val="7030A0"/>
                </a:solidFill>
              </a:rPr>
              <a:t>(= training convergence)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8622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#3 – Mode Collapse:</a:t>
            </a:r>
            <a:r>
              <a:rPr lang="en-GB" dirty="0"/>
              <a:t> Mode Collapse refers to situations where the generator has identified it can very easily fool the discriminator by producing the same image (with small variations) over and over again.</a:t>
            </a:r>
          </a:p>
          <a:p>
            <a:r>
              <a:rPr lang="en-GB" dirty="0"/>
              <a:t>This is considered a </a:t>
            </a:r>
            <a:r>
              <a:rPr lang="en-GB" b="1" dirty="0"/>
              <a:t>loss of generality</a:t>
            </a:r>
            <a:r>
              <a:rPr lang="en-GB" dirty="0"/>
              <a:t> for the generator.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E5C114-263D-4AD1-9973-FC5468AA5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9433" y="2089638"/>
            <a:ext cx="5738444" cy="4303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76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1899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</p:txBody>
      </p:sp>
    </p:spTree>
    <p:extLst>
      <p:ext uri="{BB962C8B-B14F-4D97-AF65-F5344CB8AC3E}">
        <p14:creationId xmlns:p14="http://schemas.microsoft.com/office/powerpoint/2010/main" val="3728973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40417-A4D3-4CE8-96E7-708E2439A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this week (Week 10)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95840-A9D9-479A-A34F-EA7DC229D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are typical </a:t>
            </a:r>
            <a:r>
              <a:rPr lang="en-US" b="1" dirty="0">
                <a:solidFill>
                  <a:schemeClr val="accent3"/>
                </a:solidFill>
              </a:rPr>
              <a:t>generative</a:t>
            </a:r>
            <a:r>
              <a:rPr lang="en-US" dirty="0">
                <a:solidFill>
                  <a:schemeClr val="accent3"/>
                </a:solidFill>
              </a:rPr>
              <a:t> </a:t>
            </a:r>
            <a:r>
              <a:rPr lang="en-US" b="1" dirty="0">
                <a:solidFill>
                  <a:schemeClr val="accent3"/>
                </a:solidFill>
              </a:rPr>
              <a:t>models</a:t>
            </a:r>
            <a:r>
              <a:rPr lang="en-US" dirty="0">
                <a:solidFill>
                  <a:schemeClr val="accent3"/>
                </a:solidFill>
              </a:rPr>
              <a:t> in deep learning?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accent3"/>
                </a:solidFill>
              </a:rPr>
              <a:t>What is an </a:t>
            </a:r>
            <a:r>
              <a:rPr lang="en-US" b="1" dirty="0">
                <a:solidFill>
                  <a:schemeClr val="accent3"/>
                </a:solidFill>
              </a:rPr>
              <a:t>autoencoder</a:t>
            </a:r>
            <a:r>
              <a:rPr lang="en-US" dirty="0">
                <a:solidFill>
                  <a:schemeClr val="accent3"/>
                </a:solidFill>
              </a:rPr>
              <a:t> and what are its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is a </a:t>
            </a:r>
            <a:r>
              <a:rPr lang="en-GB" b="1" dirty="0">
                <a:solidFill>
                  <a:schemeClr val="accent3"/>
                </a:solidFill>
              </a:rPr>
              <a:t>fractionally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 err="1">
                <a:solidFill>
                  <a:schemeClr val="accent3"/>
                </a:solidFill>
              </a:rPr>
              <a:t>strided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convolution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layer</a:t>
            </a:r>
            <a:r>
              <a:rPr lang="en-GB" dirty="0">
                <a:solidFill>
                  <a:schemeClr val="accent3"/>
                </a:solidFill>
              </a:rPr>
              <a:t>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accent3"/>
                </a:solidFill>
              </a:rPr>
              <a:t>What are </a:t>
            </a:r>
            <a:r>
              <a:rPr lang="en-GB" b="1" dirty="0">
                <a:solidFill>
                  <a:schemeClr val="accent3"/>
                </a:solidFill>
              </a:rPr>
              <a:t>variational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autoencoders</a:t>
            </a:r>
            <a:r>
              <a:rPr lang="en-GB" dirty="0">
                <a:solidFill>
                  <a:schemeClr val="accent3"/>
                </a:solidFill>
              </a:rPr>
              <a:t> and why do </a:t>
            </a:r>
            <a:r>
              <a:rPr lang="en-GB" b="1" dirty="0">
                <a:solidFill>
                  <a:schemeClr val="accent3"/>
                </a:solidFill>
              </a:rPr>
              <a:t>noise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representations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of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latent</a:t>
            </a:r>
            <a:r>
              <a:rPr lang="en-GB" dirty="0">
                <a:solidFill>
                  <a:schemeClr val="accent3"/>
                </a:solidFill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features</a:t>
            </a:r>
            <a:r>
              <a:rPr lang="en-GB" dirty="0">
                <a:solidFill>
                  <a:schemeClr val="accent3"/>
                </a:solidFill>
              </a:rPr>
              <a:t> work better than the ones in standard autoencoders?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</a:t>
            </a:r>
            <a:r>
              <a:rPr lang="en-GB" b="1" dirty="0"/>
              <a:t>Generative</a:t>
            </a:r>
            <a:r>
              <a:rPr lang="en-GB" dirty="0"/>
              <a:t> </a:t>
            </a:r>
            <a:r>
              <a:rPr lang="en-GB" b="1" dirty="0"/>
              <a:t>Adversarial</a:t>
            </a:r>
            <a:r>
              <a:rPr lang="en-GB" dirty="0"/>
              <a:t> </a:t>
            </a:r>
            <a:r>
              <a:rPr lang="en-GB" b="1" dirty="0"/>
              <a:t>Networks</a:t>
            </a:r>
            <a:r>
              <a:rPr lang="en-GB" dirty="0"/>
              <a:t> (</a:t>
            </a:r>
            <a:r>
              <a:rPr lang="en-GB" b="1" dirty="0"/>
              <a:t>GANs</a:t>
            </a:r>
            <a:r>
              <a:rPr lang="en-GB" dirty="0"/>
              <a:t>) and their uses?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What are the </a:t>
            </a:r>
            <a:r>
              <a:rPr lang="en-GB" b="1" dirty="0"/>
              <a:t>advanced</a:t>
            </a:r>
            <a:r>
              <a:rPr lang="en-GB" dirty="0"/>
              <a:t> </a:t>
            </a:r>
            <a:r>
              <a:rPr lang="en-GB" b="1" dirty="0"/>
              <a:t>techniques</a:t>
            </a:r>
            <a:r>
              <a:rPr lang="en-GB" dirty="0"/>
              <a:t> in GANs and deepfakes?</a:t>
            </a:r>
          </a:p>
        </p:txBody>
      </p:sp>
    </p:spTree>
    <p:extLst>
      <p:ext uri="{BB962C8B-B14F-4D97-AF65-F5344CB8AC3E}">
        <p14:creationId xmlns:p14="http://schemas.microsoft.com/office/powerpoint/2010/main" val="22268568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5433D-08B3-44C2-935C-938A804FE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issues with vanilla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61082A-3175-46DE-A944-0336338B72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Vanilla GANs are difficult to train for several reasons.</a:t>
            </a:r>
          </a:p>
          <a:p>
            <a:r>
              <a:rPr lang="en-GB" b="1" dirty="0"/>
              <a:t>Reason #4 – Oversensitivity to (unlucky) hyperparameters settings:</a:t>
            </a:r>
            <a:r>
              <a:rPr lang="en-GB" dirty="0"/>
              <a:t> Something that has been empirically observed.</a:t>
            </a:r>
          </a:p>
          <a:p>
            <a:r>
              <a:rPr lang="en-GB" dirty="0"/>
              <a:t>For more info</a:t>
            </a:r>
            <a:br>
              <a:rPr lang="en-GB" dirty="0"/>
            </a:br>
            <a:r>
              <a:rPr lang="en-GB" dirty="0">
                <a:hlinkClick r:id="rId2"/>
              </a:rPr>
              <a:t>https://jonathan-hui.medium.com/gan-why-it-is-so-hard-to-train-generative-advisory-networks-819a86b3750b</a:t>
            </a:r>
            <a:r>
              <a:rPr lang="en-GB" dirty="0"/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EE4F2E-4D27-4456-BB5E-AAC2BF395E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5032374"/>
          </a:xfrm>
        </p:spPr>
        <p:txBody>
          <a:bodyPr>
            <a:normAutofit/>
          </a:bodyPr>
          <a:lstStyle/>
          <a:p>
            <a:r>
              <a:rPr lang="en-US" b="1" dirty="0"/>
              <a:t>Reason #5 – Imbalance in discriminator/generator performance: </a:t>
            </a:r>
            <a:r>
              <a:rPr lang="en-US" dirty="0"/>
              <a:t>If the generator (or discriminator) is too good at its task, it might be difficult for the other model to catch up and learn properly.</a:t>
            </a:r>
          </a:p>
          <a:p>
            <a:r>
              <a:rPr lang="en-US" b="1" dirty="0"/>
              <a:t>One of the two models might require more training than the other to catch up!</a:t>
            </a:r>
          </a:p>
          <a:p>
            <a:r>
              <a:rPr lang="en-US" b="1" u="sng" dirty="0"/>
              <a:t>Especially true when generator is bad at making images!</a:t>
            </a:r>
            <a:endParaRPr lang="en-GB" b="1" u="sng" dirty="0"/>
          </a:p>
        </p:txBody>
      </p:sp>
    </p:spTree>
    <p:extLst>
      <p:ext uri="{BB962C8B-B14F-4D97-AF65-F5344CB8AC3E}">
        <p14:creationId xmlns:p14="http://schemas.microsoft.com/office/powerpoint/2010/main" val="17493376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B1FE9AB9-2821-4FC7-939E-C8C51D6D9D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96D761-440D-4F97-8B4F-2704A7C96507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6209A-ADF7-42F0-83E7-F49762BC6BCE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6FB47A-80C1-4F47-9431-5DD9600C280C}"/>
              </a:ext>
            </a:extLst>
          </p:cNvPr>
          <p:cNvSpPr/>
          <p:nvPr/>
        </p:nvSpPr>
        <p:spPr>
          <a:xfrm>
            <a:off x="9997831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33B7-2772-4D1F-9E97-35450540E51A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A4515-DC35-44D8-BA85-9603C389FB02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1F86CC-6630-4C16-9F9B-270BE0FDA776}"/>
              </a:ext>
            </a:extLst>
          </p:cNvPr>
          <p:cNvSpPr/>
          <p:nvPr/>
        </p:nvSpPr>
        <p:spPr>
          <a:xfrm>
            <a:off x="7291754" y="4595446"/>
            <a:ext cx="3022601" cy="2922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58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9F343F31-4CB3-4B3D-8BF3-69021592E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3" r="19641"/>
          <a:stretch/>
        </p:blipFill>
        <p:spPr>
          <a:xfrm>
            <a:off x="6527357" y="2452442"/>
            <a:ext cx="5645459" cy="2479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92047EA-C738-4D6F-BA23-330685507DB8}"/>
              </a:ext>
            </a:extLst>
          </p:cNvPr>
          <p:cNvSpPr/>
          <p:nvPr/>
        </p:nvSpPr>
        <p:spPr>
          <a:xfrm>
            <a:off x="11353800" y="3251200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63DB94-1495-4751-B89F-C46BAC76DB25}"/>
              </a:ext>
            </a:extLst>
          </p:cNvPr>
          <p:cNvSpPr/>
          <p:nvPr/>
        </p:nvSpPr>
        <p:spPr>
          <a:xfrm>
            <a:off x="11353800" y="3691975"/>
            <a:ext cx="158262" cy="234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EE2E17-F97B-4157-B1ED-067E4180AF33}"/>
              </a:ext>
            </a:extLst>
          </p:cNvPr>
          <p:cNvSpPr txBox="1"/>
          <p:nvPr/>
        </p:nvSpPr>
        <p:spPr>
          <a:xfrm>
            <a:off x="7690339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</a:t>
            </a:r>
            <a:endParaRPr lang="en-GB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75925F-96F5-4E04-8EEA-D538047473D3}"/>
              </a:ext>
            </a:extLst>
          </p:cNvPr>
          <p:cNvSpPr txBox="1"/>
          <p:nvPr/>
        </p:nvSpPr>
        <p:spPr>
          <a:xfrm>
            <a:off x="10429631" y="2188309"/>
            <a:ext cx="11723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1548499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66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63"/>
          <a:stretch/>
        </p:blipFill>
        <p:spPr>
          <a:xfrm>
            <a:off x="6232279" y="1825624"/>
            <a:ext cx="5811229" cy="447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410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</a:t>
                </a:r>
                <a:r>
                  <a:rPr lang="en-US" b="1" dirty="0"/>
                  <a:t> </a:t>
                </a:r>
                <a:r>
                  <a:rPr lang="en-US" b="1" dirty="0">
                    <a:solidFill>
                      <a:srgbClr val="00B050"/>
                    </a:solidFill>
                  </a:rPr>
                  <a:t>distance</a:t>
                </a:r>
                <a:r>
                  <a:rPr lang="en-US" b="1" dirty="0"/>
                  <a:t>):</a:t>
                </a:r>
              </a:p>
              <a:p>
                <a:pPr marL="0" indent="0">
                  <a:buNone/>
                </a:pPr>
                <a:r>
                  <a:rPr lang="en-US" dirty="0"/>
                  <a:t>Just like the KL and JS divergence metrics, the </a:t>
                </a:r>
                <a:r>
                  <a:rPr lang="en-US" b="1" dirty="0">
                    <a:solidFill>
                      <a:srgbClr val="00B050"/>
                    </a:solidFill>
                  </a:rPr>
                  <a:t>Wasserstein distance </a:t>
                </a:r>
                <a:r>
                  <a:rPr lang="en-US" dirty="0"/>
                  <a:t>(a.k.a. </a:t>
                </a:r>
                <a:r>
                  <a:rPr lang="en-US" b="1" dirty="0"/>
                  <a:t>Earth-movers distance</a:t>
                </a:r>
                <a:r>
                  <a:rPr lang="en-US" dirty="0"/>
                  <a:t>) is a metric, which can be used to measure </a:t>
                </a:r>
                <a:r>
                  <a:rPr lang="en-US" b="1" dirty="0"/>
                  <a:t>the distance between two distributions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are discrete distributions, it is defined as the minimal transport needed to convert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into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23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1A153A99-5847-4481-98F3-7EE60E5E9E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93"/>
          <a:stretch/>
        </p:blipFill>
        <p:spPr>
          <a:xfrm>
            <a:off x="6232279" y="1825624"/>
            <a:ext cx="5880185" cy="447455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7FC370-CFAA-4C19-A22D-666287CA0288}"/>
              </a:ext>
            </a:extLst>
          </p:cNvPr>
          <p:cNvSpPr txBox="1"/>
          <p:nvPr/>
        </p:nvSpPr>
        <p:spPr>
          <a:xfrm>
            <a:off x="5788186" y="6213231"/>
            <a:ext cx="6231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to solve this optimization problem?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347089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>
                    <a:solidFill>
                      <a:schemeClr val="bg1"/>
                    </a:solidFill>
                  </a:rPr>
                  <a:t>The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is then simply defined as</a:t>
                </a: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1435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FD8CE5D8-A54F-444D-BAB9-D3F1B4ED95D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4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5462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practice, we like to define a </a:t>
                </a:r>
                <a:r>
                  <a:rPr lang="en-US" b="1" dirty="0"/>
                  <a:t>transport matrix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GB" dirty="0"/>
                  <a:t>, which describes the transport strategy.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𝑠𝑎𝑚𝑝𝑙𝑒𝑠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</m:oMath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𝑚𝑜𝑣𝑒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𝑓𝑟𝑜𝑚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𝑝𝑜𝑠𝑖𝑡𝑖𝑜𝑛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The </a:t>
                </a:r>
                <a:r>
                  <a:rPr lang="en-GB" b="1" dirty="0"/>
                  <a:t>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𝜸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GB" b="1" dirty="0"/>
                  <a:t> </a:t>
                </a:r>
                <a:r>
                  <a:rPr lang="en-GB" dirty="0"/>
                  <a:t>for a strategy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dirty="0"/>
                  <a:t> is then simply defined as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1882" t="-242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</p:spPr>
            <p:txBody>
              <a:bodyPr>
                <a:normAutofit fontScale="92500" lnSpcReduction="1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And the </a:t>
                </a:r>
                <a:r>
                  <a:rPr lang="en-US" b="1" dirty="0"/>
                  <a:t>Wasserstein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𝑾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𝒒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then defined as</a:t>
                </a:r>
              </a:p>
              <a:p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d>
                            </m:sub>
                          </m:sSub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72E9AFAF-0D49-4332-8038-53AEABEAD6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825625"/>
                <a:ext cx="5181600" cy="5032374"/>
              </a:xfrm>
              <a:blipFill>
                <a:blip r:embed="rId3"/>
                <a:stretch>
                  <a:fillRect l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6B82061D-73EF-42FA-82AF-6C0054AF5D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"/>
          <a:stretch/>
        </p:blipFill>
        <p:spPr>
          <a:xfrm>
            <a:off x="6096000" y="1690688"/>
            <a:ext cx="5634892" cy="28206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/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transport strategies </a:t>
                </a:r>
                <a14:m>
                  <m:oMath xmlns:m="http://schemas.openxmlformats.org/officeDocument/2006/math">
                    <m:r>
                      <a:rPr lang="en-US" sz="3200" b="1" i="1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4109D5-ECE6-47EB-8AE4-049786183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6526929" y="2079175"/>
                <a:ext cx="5223186" cy="15696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9713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C1114BCD-4E3F-E548-ADD7-82871E5CEC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990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/>
              <a:t>Conditional GANs and </a:t>
            </a:r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</p:spTree>
    <p:extLst>
      <p:ext uri="{BB962C8B-B14F-4D97-AF65-F5344CB8AC3E}">
        <p14:creationId xmlns:p14="http://schemas.microsoft.com/office/powerpoint/2010/main" val="2877994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4E3B4-8C02-431A-AFCF-D02E58FA2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Definition: Wasserstein distance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Kantorovich-Rubinstein duality theorem: </a:t>
                </a:r>
                <a:r>
                  <a:rPr lang="en-US" dirty="0"/>
                  <a:t>We have</a:t>
                </a: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r>
                  <a:rPr lang="en-US" i="1" dirty="0"/>
                  <a:t>Proof: Chapter 5 of Villani, “Optimal Transport: Old and New” [Villani2008].</a:t>
                </a:r>
                <a:endParaRPr lang="en-GB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GB" b="1" dirty="0"/>
                  <a:t>Definition (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b="1" dirty="0"/>
                  <a:t> function):</a:t>
                </a:r>
              </a:p>
              <a:p>
                <a:pPr marL="0" indent="0">
                  <a:buNone/>
                </a:pPr>
                <a:r>
                  <a:rPr lang="en-GB" dirty="0"/>
                  <a:t>A function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is </a:t>
                </a:r>
                <a:r>
                  <a:rPr lang="en-GB" b="1" dirty="0">
                    <a:solidFill>
                      <a:srgbClr val="00B050"/>
                    </a:solidFill>
                  </a:rPr>
                  <a:t>K-Lipschitz</a:t>
                </a:r>
                <a:r>
                  <a:rPr lang="en-GB" dirty="0"/>
                  <a:t> (of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GB" dirty="0"/>
                  <a:t>) if its derivative is bounded by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GB" dirty="0"/>
                  <a:t>, with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GB" dirty="0"/>
                  <a:t>, which is equivalent to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|"/>
                          <m:endChr m:val="|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93BAC5-2CAA-457D-8C82-452B814744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4"/>
                <a:ext cx="11142785" cy="5032375"/>
              </a:xfrm>
              <a:blipFill>
                <a:blip r:embed="rId2"/>
                <a:stretch>
                  <a:fillRect l="-1094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9996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58970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Objective for generator G:</a:t>
                </a:r>
                <a:r>
                  <a:rPr lang="en-US" dirty="0"/>
                  <a:t> generate samples, which look similar, in terms of distribution, to the ones in the dataset.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18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discriminator D will not be able to tell apart the fake samples from the real ones,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acc>
                        <m:accPr>
                          <m:chr m:val="̂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sub>
                          </m:sSub>
                        </m:e>
                      </m:acc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equivalently if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1F44405A-EB09-43E4-83F4-2385BD677C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2471" t="-2241" r="-17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6650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5127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 us call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the dataset distribution,</a:t>
                </a:r>
              </a:p>
              <a:p>
                <a:r>
                  <a:rPr lang="en-US" dirty="0"/>
                  <a:t>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the distribution produced by the generator G.</a:t>
                </a:r>
              </a:p>
              <a:p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Kantorovich-Rubinstein duality theorem: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sub>
                                  </m:sSub>
                                </m:e>
                              </m:acc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5032375"/>
              </a:xfrm>
              <a:blipFill>
                <a:blip r:embed="rId2"/>
                <a:stretch>
                  <a:fillRect l="-1217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946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57660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65554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3367-7713-4136-B154-A431F0591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begChr m:val="["/>
                              <m:endChr m:val="]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This can be approximated with mini-batches as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b="0" i="1" dirty="0" smtClean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b="0" i="1" dirty="0" smtClean="0">
                                  <a:solidFill>
                                    <a:schemeClr val="accent3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accent3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b="0" i="1" dirty="0" smtClean="0">
                                          <a:solidFill>
                                            <a:schemeClr val="accent3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b="0" i="1" dirty="0" smtClean="0">
                                              <a:solidFill>
                                                <a:schemeClr val="accent3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BC53CD-2A43-453E-8C88-1346E7B968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1174046" cy="5032375"/>
              </a:xfrm>
              <a:blipFill>
                <a:blip r:embed="rId2"/>
                <a:stretch>
                  <a:fillRect l="-1146" t="-145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/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Problem: Obviously, not going to check for all possible </a:t>
                </a:r>
                <a14:m>
                  <m:oMath xmlns:m="http://schemas.openxmlformats.org/officeDocument/2006/math">
                    <m:r>
                      <a:rPr lang="en-US" sz="3200" b="1" i="1" dirty="0" smtClean="0">
                        <a:ln w="22225">
                          <a:solidFill>
                            <a:sysClr val="windowText" lastClr="000000"/>
                          </a:solidFill>
                          <a:prstDash val="solid"/>
                        </a:ln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𝑳𝒊</m:t>
                    </m:r>
                    <m:sSub>
                      <m:sSubPr>
                        <m:ctrlP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b>
                        <m:r>
                          <a:rPr lang="en-US" sz="3200" b="1" i="1" dirty="0" smtClean="0">
                            <a:ln w="22225">
                              <a:solidFill>
                                <a:sysClr val="windowText" lastClr="000000"/>
                              </a:solidFill>
                              <a:prstDash val="solid"/>
                            </a:ln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 functions in the world</a:t>
                </a:r>
                <a:r>
                  <a:rPr lang="en-GB" sz="3200" b="1" dirty="0">
                    <a:ln w="22225">
                      <a:solidFill>
                        <a:sysClr val="windowText" lastClr="000000"/>
                      </a:solidFill>
                      <a:prstDash val="solid"/>
                    </a:ln>
                    <a:solidFill>
                      <a:srgbClr val="0070C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ABAAA1C-4B55-49F0-A09B-55A8C4D3EB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1309166">
                <a:off x="3119419" y="3646871"/>
                <a:ext cx="5223186" cy="156966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3372136A-E5D6-4DC7-B1A0-19BE1CC4498C}"/>
              </a:ext>
            </a:extLst>
          </p:cNvPr>
          <p:cNvSpPr/>
          <p:nvPr/>
        </p:nvSpPr>
        <p:spPr>
          <a:xfrm>
            <a:off x="3062441" y="5569338"/>
            <a:ext cx="1134421" cy="839277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1336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>
                    <a:solidFill>
                      <a:schemeClr val="bg1"/>
                    </a:solidFill>
                  </a:rPr>
                  <a:t>If we replace f with a Neural Network of some sort, then we could 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>
                    <a:solidFill>
                      <a:schemeClr val="bg1"/>
                    </a:solidFill>
                  </a:rPr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04323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9836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/>
              <a:t>More advanced concepts on GANs</a:t>
            </a:r>
          </a:p>
          <a:p>
            <a:r>
              <a:rPr lang="en-US" dirty="0"/>
              <a:t>Wasserstein distance in the GAN loss function</a:t>
            </a:r>
          </a:p>
          <a:p>
            <a:r>
              <a:rPr lang="en-US" dirty="0"/>
              <a:t>Conditional GANs</a:t>
            </a:r>
          </a:p>
          <a:p>
            <a:r>
              <a:rPr lang="en-US" dirty="0"/>
              <a:t>Progressive GANs </a:t>
            </a:r>
          </a:p>
          <a:p>
            <a:r>
              <a:rPr lang="en-US" dirty="0" err="1"/>
              <a:t>StyleGANs</a:t>
            </a:r>
            <a:endParaRPr lang="en-US" dirty="0"/>
          </a:p>
          <a:p>
            <a:r>
              <a:rPr lang="en-US" dirty="0" err="1"/>
              <a:t>CycleGANs</a:t>
            </a:r>
            <a:endParaRPr lang="en-US" dirty="0"/>
          </a:p>
          <a:p>
            <a:r>
              <a:rPr lang="en-US" dirty="0"/>
              <a:t>Deepfakes and ethics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C80673-E9AD-4799-9A07-60CDE18E7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9" t="29333" r="59936" b="19385"/>
          <a:stretch/>
        </p:blipFill>
        <p:spPr>
          <a:xfrm>
            <a:off x="226959" y="1825625"/>
            <a:ext cx="11738082" cy="4923692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41313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9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126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  <m:r>
                        <a:rPr lang="en-US" b="0" i="0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𝑟𝑒𝑔𝑢𝑙𝑎𝑟𝑖𝑧𝑎𝑡𝑖𝑜𝑛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𝑡𝑒𝑟𝑚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𝑝𝑒𝑛𝑎𝑙𝑖𝑧𝑖𝑛𝑔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𝑖𝑡𝑠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𝑔𝑟𝑎𝑑𝑖𝑒𝑛𝑡𝑠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𝑎𝑟𝑒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𝑚𝑜𝑟𝑒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𝑡h𝑎𝑛</m:t>
                      </m:r>
                      <m:r>
                        <a:rPr lang="en-US" i="1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1 (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𝑒𝑞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.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𝑛𝑜𝑡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𝑏𝑒𝑖𝑛𝑔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𝐿𝑖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916" b="-10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5081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en-US" b="0" i="0" dirty="0" smtClean="0">
                              <a:latin typeface="Cambria Math" panose="02040503050406030204" pitchFamily="18" charset="0"/>
                            </a:rPr>
                            <m:t>f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∈\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Lip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lim>
                      </m:limLow>
                      <m:r>
                        <a:rPr lang="en-US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:r>
                  <a:rPr lang="en-GB" dirty="0"/>
                  <a:t>If we replace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GB" dirty="0"/>
                  <a:t> with a Neural Network of some sort, then we could compute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,</m:t>
                        </m:r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lang="en-GB" dirty="0"/>
                  <a:t> by loss minimization of said network!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dirty="0">
                  <a:solidFill>
                    <a:srgbClr val="7030A0"/>
                  </a:solidFill>
                </a:endParaRPr>
              </a:p>
              <a:p>
                <a:pPr marL="0" indent="0" algn="ctr">
                  <a:buNone/>
                </a:pPr>
                <a:r>
                  <a:rPr lang="en-US" dirty="0">
                    <a:solidFill>
                      <a:srgbClr val="7030A0"/>
                    </a:solidFill>
                  </a:rPr>
                  <a:t>Or just use clipping with a small value,</a:t>
                </a:r>
                <a:br>
                  <a:rPr lang="en-US" dirty="0">
                    <a:solidFill>
                      <a:srgbClr val="7030A0"/>
                    </a:solidFill>
                  </a:rPr>
                </a:br>
                <a:r>
                  <a:rPr lang="en-US" dirty="0">
                    <a:solidFill>
                      <a:srgbClr val="7030A0"/>
                    </a:solidFill>
                  </a:rPr>
                  <a:t>say 0.01, on weights</a:t>
                </a:r>
                <a:r>
                  <a:rPr lang="en-GB" dirty="0">
                    <a:solidFill>
                      <a:srgbClr val="7030A0"/>
                    </a:solidFill>
                  </a:rPr>
                  <a:t>! (Could be dangerous!)</a:t>
                </a:r>
              </a:p>
              <a:p>
                <a:pPr marL="0" indent="0"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831" y="1825624"/>
                <a:ext cx="11973169" cy="5032375"/>
              </a:xfrm>
              <a:blipFill>
                <a:blip r:embed="rId2"/>
                <a:stretch>
                  <a:fillRect l="-1069" b="-169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2E51EFF4-3631-4E14-8F68-8679E84ED147}"/>
              </a:ext>
            </a:extLst>
          </p:cNvPr>
          <p:cNvSpPr/>
          <p:nvPr/>
        </p:nvSpPr>
        <p:spPr>
          <a:xfrm>
            <a:off x="3062441" y="2021153"/>
            <a:ext cx="1079713" cy="776755"/>
          </a:xfrm>
          <a:prstGeom prst="ellipse">
            <a:avLst/>
          </a:prstGeom>
          <a:noFill/>
          <a:ln w="3810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53126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Definition (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): </a:t>
                </a:r>
                <a:r>
                  <a:rPr lang="en-US" dirty="0"/>
                  <a:t>In Wasserstein GANs, we do not use a </a:t>
                </a:r>
                <a:r>
                  <a:rPr lang="en-US" b="1" dirty="0"/>
                  <a:t>discriminator</a:t>
                </a:r>
                <a:r>
                  <a:rPr lang="en-US" dirty="0"/>
                  <a:t> neural network D.</a:t>
                </a:r>
              </a:p>
              <a:p>
                <a:pPr marL="0" indent="0">
                  <a:buNone/>
                </a:pPr>
                <a:r>
                  <a:rPr lang="en-US" dirty="0"/>
                  <a:t>Instead, we use a </a:t>
                </a:r>
                <a:r>
                  <a:rPr lang="en-US" b="1" dirty="0">
                    <a:solidFill>
                      <a:srgbClr val="00B050"/>
                    </a:solidFill>
                  </a:rPr>
                  <a:t>critic</a:t>
                </a:r>
                <a:r>
                  <a:rPr lang="en-US" b="1" dirty="0"/>
                  <a:t> </a:t>
                </a:r>
                <a:r>
                  <a:rPr lang="en-US" dirty="0"/>
                  <a:t>neural network.</a:t>
                </a:r>
              </a:p>
              <a:p>
                <a:pPr marL="0" indent="0">
                  <a:buNone/>
                </a:pPr>
                <a:r>
                  <a:rPr lang="en-US" dirty="0"/>
                  <a:t>And by sheer coincidence (is it?), it just happens to be the Neural Network modelling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𝐿𝑖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!</a:t>
                </a:r>
                <a:endParaRPr lang="en-US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 r="-353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BC1CC2D-DBF7-4561-8AA1-8119E4D54A3E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E242CF-16BB-43F9-94E7-0B78306D74E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C7ECED-8A0A-4E3A-B57A-FCE46C004E1A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87F4AA7-366D-4903-8954-7E008D2EF19A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8C5561-C871-470B-ACBB-088FBDDA74B3}"/>
              </a:ext>
            </a:extLst>
          </p:cNvPr>
          <p:cNvCxnSpPr>
            <a:stCxn id="8" idx="3"/>
            <a:endCxn id="12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27D926-4DB6-4AD9-B62F-919DE12AB729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5531730-211D-47C3-B8F5-3E823933C552}"/>
              </a:ext>
            </a:extLst>
          </p:cNvPr>
          <p:cNvCxnSpPr>
            <a:cxnSpLocks/>
            <a:stCxn id="10" idx="0"/>
            <a:endCxn id="11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DF27F3A-8270-48C1-A8A0-C20F3E495BBC}"/>
              </a:ext>
            </a:extLst>
          </p:cNvPr>
          <p:cNvCxnSpPr>
            <a:cxnSpLocks/>
            <a:stCxn id="12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5B86757-FEF4-4275-9E59-F5772D203B0E}"/>
              </a:ext>
            </a:extLst>
          </p:cNvPr>
          <p:cNvCxnSpPr>
            <a:cxnSpLocks/>
            <a:endCxn id="12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965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0,</m:t>
                                  </m:r>
                                  <m:sSup>
                                    <m:s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d>
                                            <m:dPr>
                                              <m:begChr m:val="|"/>
                                              <m:endChr m:val="|"/>
                                              <m:ctrlP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∇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i="1" dirty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dirty="0" smtClean="0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GB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66231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critic, is to compute the Wasserstein distance.</a:t>
                </a:r>
                <a:br>
                  <a:rPr lang="en-US" dirty="0"/>
                </a:br>
                <a:r>
                  <a:rPr lang="en-US" dirty="0"/>
                  <a:t>Its loss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dirty="0"/>
                  <a:t> is then: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GB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en-US" i="1" dirty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nary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𝑚𝑖𝑛𝑖𝑏𝑎𝑡𝑐h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</m:d>
                            </m:sub>
                            <m:sup/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d>
                      <m:r>
                        <a:rPr lang="en-US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br>
                  <a:rPr lang="en-US" dirty="0">
                    <a:solidFill>
                      <a:srgbClr val="002060"/>
                    </a:solidFill>
                  </a:rPr>
                </a:br>
                <a:endParaRPr lang="en-GB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br>
                  <a:rPr lang="en-US" b="0" i="1" dirty="0">
                    <a:solidFill>
                      <a:srgbClr val="002060"/>
                    </a:solidFill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</m:e>
                          </m:d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i="1" dirty="0">
                  <a:solidFill>
                    <a:srgbClr val="002060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dirty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𝑚𝑖𝑛𝑖𝑏𝑎𝑡𝑐h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1" dirty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i="1" dirty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∇</m:t>
                                      </m:r>
                                      <m:r>
                                        <a:rPr lang="en-US" i="1" dirty="0">
                                          <a:solidFill>
                                            <a:srgbClr val="00206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rgbClr val="00206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solidFill>
                                                    <a:srgbClr val="00206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  <m:r>
                                    <a:rPr lang="en-US" b="0" i="1" dirty="0" smtClean="0">
                                      <a:solidFill>
                                        <a:srgbClr val="00206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dirty="0" smtClean="0">
                                  <a:solidFill>
                                    <a:srgbClr val="00206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</m:e>
                      </m:nary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≥2,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𝑒𝑣𝑒𝑛</m:t>
                      </m:r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50484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B7342B-37DB-4BCD-87D3-944170BBD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The objective of the generator is to bring the Wasserstein distance to 0.</a:t>
                </a:r>
                <a:br>
                  <a:rPr lang="en-US" dirty="0"/>
                </a:br>
                <a:endParaRPr lang="en-US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𝐿𝑖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lim>
                              </m:limLow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𝑚𝑖𝑛𝑖𝑏𝑎𝑡𝑐h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nary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m:rPr>
                                          <m:sty m:val="p"/>
                                        </m:r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N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→</m:t>
                                      </m:r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𝐾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sub>
                                    <m:sup/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 dirty="0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d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r>
                  <a:rPr lang="en-GB" b="1" dirty="0"/>
                  <a:t>Because f is fixed and has no influence in the minimization for G, </a:t>
                </a:r>
                <a:r>
                  <a:rPr lang="en-GB" dirty="0"/>
                  <a:t>this minimization problem simply becomes (it is then the loss function for G):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dirty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den>
                              </m:f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→</m:t>
                                  </m:r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0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sub>
                                      </m:sSub>
                                    </m:e>
                                  </m:d>
                                </m:sub>
                                <m:sup/>
                                <m:e>
                                  <m: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  <m:d>
                                        <m:dPr>
                                          <m:ctrlPr>
                                            <a:rPr lang="en-US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 dirty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B7C7576-CCA5-43A2-985A-E2658DC608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916138" cy="5032375"/>
              </a:xfrm>
              <a:blipFill>
                <a:blip r:embed="rId2"/>
                <a:stretch>
                  <a:fillRect l="-1173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6127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/>
                  <a:t>Ok, what the hell is going on?!</a:t>
                </a:r>
              </a:p>
              <a:p>
                <a:r>
                  <a:rPr lang="en-GB" dirty="0"/>
                  <a:t>Keep both Neural Networks structures as in vanilla GANs.</a:t>
                </a:r>
              </a:p>
              <a:p>
                <a:r>
                  <a:rPr lang="en-GB" dirty="0"/>
                  <a:t>Rename the </a:t>
                </a:r>
                <a:r>
                  <a:rPr lang="en-GB" b="1" dirty="0"/>
                  <a:t>discriminator</a:t>
                </a:r>
                <a:r>
                  <a:rPr lang="en-GB" dirty="0"/>
                  <a:t> as a </a:t>
                </a:r>
                <a:r>
                  <a:rPr lang="en-GB" b="1" dirty="0"/>
                  <a:t>critic</a:t>
                </a:r>
                <a:r>
                  <a:rPr lang="en-GB" dirty="0"/>
                  <a:t>, it should only output a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for any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(no longer a binary classification)</a:t>
                </a:r>
              </a:p>
              <a:p>
                <a:r>
                  <a:rPr lang="en-GB" dirty="0"/>
                  <a:t>Instead, the score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carries an information about how the input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GB" dirty="0"/>
                  <a:t> was judged by the critic</a:t>
                </a:r>
                <a:br>
                  <a:rPr lang="en-GB" dirty="0"/>
                </a:br>
                <a:r>
                  <a:rPr lang="en-GB" dirty="0"/>
                  <a:t>(i.e. good/bad fake sample).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CF774C-4284-4581-9E63-3E8A8D9A9B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S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56886D9-8B37-437B-8DDF-E390654F23FF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3405A98-F5EF-424D-8FC7-0930368A2C43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C468F9-512E-4A3A-BDAF-36FAF160EE44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95AE899-82FD-45B7-984D-203CB24CFA65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38D765-0C0B-4118-B9FC-194B23D2C9B9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96D913-22FA-42E7-ADEB-19B6586EE66F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7CF2F70-0D13-4E4F-B90B-B24A8BBCECFC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294C151-42B7-4F14-A01D-FAAC2F875375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07C856-70EF-4EBA-AF09-99DFAA710729}"/>
              </a:ext>
            </a:extLst>
          </p:cNvPr>
          <p:cNvCxnSpPr>
            <a:cxnSpLocks/>
            <a:endCxn id="10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424226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CF0DF-918C-47D9-8DD1-A3911A6A6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idea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774C-4284-4581-9E63-3E8A8D9A9B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b="1" dirty="0"/>
              <a:t>This information is more useful in training the generator, as it provides a soft feedback, as opposed to a 0/1 score before.</a:t>
            </a:r>
          </a:p>
          <a:p>
            <a:r>
              <a:rPr lang="en-US" dirty="0"/>
              <a:t>This helps to train a good generator!</a:t>
            </a:r>
          </a:p>
          <a:p>
            <a:r>
              <a:rPr lang="en-US" b="1" dirty="0"/>
              <a:t>Bonus: </a:t>
            </a:r>
            <a:r>
              <a:rPr lang="en-US" dirty="0"/>
              <a:t>all the loss functions are easy to compute, as they are simply mean values of the critic decisions over real/fake samples!</a:t>
            </a:r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553B361-7D20-4455-BF44-8709B7BE50E0}"/>
              </a:ext>
            </a:extLst>
          </p:cNvPr>
          <p:cNvSpPr/>
          <p:nvPr/>
        </p:nvSpPr>
        <p:spPr>
          <a:xfrm>
            <a:off x="6400800" y="1946030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Real samples</a:t>
            </a:r>
            <a:endParaRPr lang="en-GB" sz="28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58609A-7012-4663-A6F5-FED29EFF9BA9}"/>
              </a:ext>
            </a:extLst>
          </p:cNvPr>
          <p:cNvSpPr/>
          <p:nvPr/>
        </p:nvSpPr>
        <p:spPr>
          <a:xfrm>
            <a:off x="6400800" y="5240215"/>
            <a:ext cx="1484923" cy="867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Noise samples</a:t>
            </a:r>
            <a:endParaRPr lang="en-GB" sz="28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A6C3038-08FB-4B93-B0B3-FDACD64CC24C}"/>
              </a:ext>
            </a:extLst>
          </p:cNvPr>
          <p:cNvSpPr/>
          <p:nvPr/>
        </p:nvSpPr>
        <p:spPr>
          <a:xfrm>
            <a:off x="7053384" y="3683610"/>
            <a:ext cx="1785816" cy="1068143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Generator G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334A3A-051C-4462-90E4-C6E2A77E306E}"/>
              </a:ext>
            </a:extLst>
          </p:cNvPr>
          <p:cNvSpPr/>
          <p:nvPr/>
        </p:nvSpPr>
        <p:spPr>
          <a:xfrm>
            <a:off x="9503508" y="2360857"/>
            <a:ext cx="1785816" cy="106814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Critic f</a:t>
            </a:r>
            <a:endParaRPr lang="en-GB" sz="28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3F22A7B-A718-4A25-B52A-99AB057823F6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7885723" y="2379784"/>
            <a:ext cx="1617785" cy="51514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7C76F09-D9B1-48BB-B2B9-C3871D9E1F98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8839200" y="2894929"/>
            <a:ext cx="664308" cy="132275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13196BE-33E5-4C29-8D77-06268B6EC0BA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143262" y="4751753"/>
            <a:ext cx="803030" cy="4884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45D80443-FC44-4D28-9044-134D3747E858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8839200" y="2894929"/>
            <a:ext cx="2450124" cy="1669256"/>
          </a:xfrm>
          <a:prstGeom prst="bentConnector3">
            <a:avLst>
              <a:gd name="adj1" fmla="val -9330"/>
            </a:avLst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5B2B2A05-83CE-41CA-B9BD-1A2FA9C0DE9F}"/>
              </a:ext>
            </a:extLst>
          </p:cNvPr>
          <p:cNvCxnSpPr>
            <a:cxnSpLocks/>
            <a:endCxn id="8" idx="2"/>
          </p:cNvCxnSpPr>
          <p:nvPr/>
        </p:nvCxnSpPr>
        <p:spPr>
          <a:xfrm rot="10800000">
            <a:off x="10396416" y="3429001"/>
            <a:ext cx="1092202" cy="353649"/>
          </a:xfrm>
          <a:prstGeom prst="bentConnector2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293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CDEBB0F-79A5-4DEB-92A6-4598F834AF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1" t="36718" r="69808" b="30872"/>
          <a:stretch/>
        </p:blipFill>
        <p:spPr>
          <a:xfrm>
            <a:off x="6086181" y="3778318"/>
            <a:ext cx="6050022" cy="277879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210E3DC-2EE7-46E3-96F4-571D91B22009}"/>
              </a:ext>
            </a:extLst>
          </p:cNvPr>
          <p:cNvSpPr txBox="1"/>
          <p:nvPr/>
        </p:nvSpPr>
        <p:spPr>
          <a:xfrm>
            <a:off x="6347181" y="2093518"/>
            <a:ext cx="56650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Datasets and </a:t>
            </a:r>
            <a:r>
              <a:rPr lang="en-US" sz="2400" dirty="0" err="1"/>
              <a:t>dataloaders</a:t>
            </a:r>
            <a:r>
              <a:rPr lang="en-US" sz="2400" dirty="0"/>
              <a:t> do not change.</a:t>
            </a:r>
          </a:p>
          <a:p>
            <a:r>
              <a:rPr lang="en-US" sz="2400" dirty="0"/>
              <a:t>Networks do not change; we simply rename the discriminator by convention and remove its final sigmoid layer.</a:t>
            </a:r>
            <a:endParaRPr lang="en-GB" sz="24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1DD3ABF-8804-497C-86C9-493CEB571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69" t="28513" r="70000" b="9949"/>
          <a:stretch/>
        </p:blipFill>
        <p:spPr>
          <a:xfrm>
            <a:off x="55797" y="1521374"/>
            <a:ext cx="6030384" cy="53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18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𝑫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Loss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𝑮</m:t>
                        </m:r>
                      </m:sub>
                    </m:sSub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b="1" dirty="0"/>
                  <a:t>on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/>
                </a:pPr>
                <a:endParaRPr lang="en-GB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2471" t="-22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30593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A2DF9-4134-4033-B6D5-8E6E5EAA1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234229-6703-4E61-8316-C26B7864F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Start by processing the samples</a:t>
            </a:r>
          </a:p>
          <a:p>
            <a:r>
              <a:rPr lang="en-US" dirty="0"/>
              <a:t>Generate N (mini-batch size) random noise samples, which will later be fed to generator.</a:t>
            </a:r>
          </a:p>
          <a:p>
            <a:r>
              <a:rPr lang="en-US" dirty="0"/>
              <a:t>Draw N (mini-batch size) samples from the dataset X, which will be fed to critic later on.</a:t>
            </a:r>
          </a:p>
          <a:p>
            <a:r>
              <a:rPr lang="en-US" dirty="0"/>
              <a:t>Flatten images (FC layers!)</a:t>
            </a:r>
            <a:endParaRPr lang="en-GB" dirty="0"/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91640C-336D-44C5-ADD7-4BF7F2CACC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539" r="73013" b="53641"/>
          <a:stretch/>
        </p:blipFill>
        <p:spPr>
          <a:xfrm>
            <a:off x="2610336" y="4657968"/>
            <a:ext cx="7416801" cy="20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0333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critic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real samples to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first half of the loss for f on these real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noise samples to generator G, and its outputs to critic f, get critic scores.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Compute the second half of the loss for f on these fake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Calculate gradient penalty and add to loss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f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61903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3729A-B5E1-4F44-A6B2-752806DFE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6" t="26256" r="56923" b="7692"/>
          <a:stretch/>
        </p:blipFill>
        <p:spPr>
          <a:xfrm>
            <a:off x="1521069" y="1414579"/>
            <a:ext cx="9149862" cy="53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362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Train the </a:t>
            </a:r>
            <a:r>
              <a:rPr lang="en-US" b="1" dirty="0"/>
              <a:t>generator</a:t>
            </a:r>
            <a:r>
              <a:rPr lang="en-US" dirty="0"/>
              <a:t> (almost like before)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a fresh batch of noise samples to be fed to the generator.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Produce fake images by feeding these noise samples to generator 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Pass fake images to critic f, get critic scores for these samples.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Backpropagate G on the computed loss.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511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DE6B38-99F9-4AEA-B879-6A7ABAA5D0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77" t="23589" r="70321" b="45436"/>
          <a:stretch/>
        </p:blipFill>
        <p:spPr>
          <a:xfrm>
            <a:off x="1227015" y="2008552"/>
            <a:ext cx="9558365" cy="428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630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E98A4-A94F-4259-83D6-52DAA7808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Wasserstein GAN implementation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8C647-9BF9-4C00-A1C6-907660028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Update loss history after each mini-batch.</a:t>
            </a:r>
          </a:p>
          <a:p>
            <a:pPr marL="0" indent="0">
              <a:buNone/>
            </a:pPr>
            <a:r>
              <a:rPr lang="en-US" dirty="0"/>
              <a:t>Display on periodic epoch values for convenience.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5499E-61B5-4D8C-91DE-DB4E0D2A4F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21" t="44923" r="61474" b="10564"/>
          <a:stretch/>
        </p:blipFill>
        <p:spPr>
          <a:xfrm>
            <a:off x="2001715" y="2993291"/>
            <a:ext cx="8188569" cy="370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81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After training, we can visualize the losses.</a:t>
            </a:r>
          </a:p>
          <a:p>
            <a:endParaRPr lang="en-US" dirty="0"/>
          </a:p>
          <a:p>
            <a:r>
              <a:rPr lang="en-US" dirty="0"/>
              <a:t>Convergence seems to be happening on the losses.</a:t>
            </a:r>
          </a:p>
          <a:p>
            <a:endParaRPr lang="en-US" dirty="0"/>
          </a:p>
          <a:p>
            <a:r>
              <a:rPr lang="en-US" dirty="0"/>
              <a:t>(A few more iterations would have probably been good?).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1AA8D6-E05B-4F58-BB93-18510B61C4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05" t="29949" r="71090" b="25948"/>
          <a:stretch/>
        </p:blipFill>
        <p:spPr>
          <a:xfrm>
            <a:off x="6172202" y="1690688"/>
            <a:ext cx="5905849" cy="393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6709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15BB25-2AF4-4817-9AA1-F17F44C10B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70" t="28307" r="67179" b="22256"/>
          <a:stretch/>
        </p:blipFill>
        <p:spPr>
          <a:xfrm>
            <a:off x="1969477" y="1547445"/>
            <a:ext cx="8253046" cy="51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056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A374F9-5C18-4257-93F9-F07E3A07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WGAN training visuals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069302-8138-4E1F-B466-46347F020C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/>
          <a:lstStyle/>
          <a:p>
            <a:r>
              <a:rPr lang="en-US" dirty="0"/>
              <a:t>Let us check if our generator G has been trained well enough to generate </a:t>
            </a:r>
            <a:r>
              <a:rPr lang="en-US" b="1" dirty="0"/>
              <a:t>plausible (!)</a:t>
            </a:r>
            <a:r>
              <a:rPr lang="en-US" dirty="0"/>
              <a:t> </a:t>
            </a:r>
            <a:r>
              <a:rPr lang="en-US" b="1" dirty="0"/>
              <a:t>images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Overall, plausible and better looking images!</a:t>
            </a:r>
          </a:p>
          <a:p>
            <a:endParaRPr lang="en-US" dirty="0"/>
          </a:p>
          <a:p>
            <a:r>
              <a:rPr lang="en-US" dirty="0"/>
              <a:t>As before, could remove noise and improve the quality of images, with TransposeConv2d instead of FC!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D9512-FDD4-475A-8E5B-6A3251B848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67" t="35897" r="67628" b="11180"/>
          <a:stretch/>
        </p:blipFill>
        <p:spPr>
          <a:xfrm>
            <a:off x="6172201" y="1690688"/>
            <a:ext cx="5994675" cy="427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4257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07FBD-5508-4FF9-A632-8672822C40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686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b="1" dirty="0"/>
                  <a:t>Noise sample 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𝒁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Simply draw some random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, by using random noise.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It will be fed to our generator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 r="-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684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#1: </a:t>
            </a:r>
            <a:r>
              <a:rPr lang="en-US" dirty="0"/>
              <a:t>GANs are effective at generating images, but	</a:t>
            </a:r>
          </a:p>
          <a:p>
            <a:pPr lvl="1" fontAlgn="base"/>
            <a:r>
              <a:rPr lang="en-US" dirty="0"/>
              <a:t>they are limited to small images sizes,</a:t>
            </a:r>
          </a:p>
          <a:p>
            <a:pPr lvl="1" fontAlgn="base"/>
            <a:r>
              <a:rPr lang="en-US" dirty="0"/>
              <a:t>because of model stability,</a:t>
            </a:r>
          </a:p>
          <a:p>
            <a:pPr lvl="1" fontAlgn="base"/>
            <a:r>
              <a:rPr lang="en-US" dirty="0"/>
              <a:t>and training required.</a:t>
            </a:r>
          </a:p>
          <a:p>
            <a:pPr fontAlgn="base"/>
            <a:r>
              <a:rPr lang="en-US" b="1" dirty="0"/>
              <a:t>Generating high-resolution images is challenging for GANs, because the generator must learn how to produce both large structure and fine details at the same time.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7235C2-F211-45E5-B04F-E70C0792BB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10655"/>
          <a:stretch/>
        </p:blipFill>
        <p:spPr bwMode="auto">
          <a:xfrm>
            <a:off x="6674337" y="1398953"/>
            <a:ext cx="5353539" cy="5361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971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6305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1D97E-BC1B-48D7-BFAE-0319E92AA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vanilla/Wasserstein GANs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94E63D-A2A7-4528-AAEB-91BD35760C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8954"/>
            <a:ext cx="5181600" cy="5361353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Issue #2: </a:t>
            </a:r>
            <a:r>
              <a:rPr lang="en-US" dirty="0"/>
              <a:t>Lack of control on the generators outputs</a:t>
            </a:r>
          </a:p>
          <a:p>
            <a:pPr fontAlgn="base"/>
            <a:r>
              <a:rPr lang="en-US" dirty="0"/>
              <a:t>Limited understanding of the impact of noise vectors used as input in generators (amount of randomness? structure of the latent space?)</a:t>
            </a:r>
          </a:p>
          <a:p>
            <a:pPr fontAlgn="base"/>
            <a:r>
              <a:rPr lang="en-US" dirty="0"/>
              <a:t>How to disentangle features/properties in images and add controls for these properties to the generator model?</a:t>
            </a:r>
          </a:p>
          <a:p>
            <a:pPr fontAlgn="base"/>
            <a:endParaRPr lang="en-US" dirty="0"/>
          </a:p>
        </p:txBody>
      </p:sp>
      <p:pic>
        <p:nvPicPr>
          <p:cNvPr id="3074" name="Picture 2" descr="Examples of mode collapse occurrence while using 1 discriminator. G tends to only produce images of the number 1 on MNIST (left), deer on CIFAR-10 (middle), and blonde celebrities on CelebA (right).">
            <a:extLst>
              <a:ext uri="{FF2B5EF4-FFF2-40B4-BE49-F238E27FC236}">
                <a16:creationId xmlns:a16="http://schemas.microsoft.com/office/drawing/2014/main" id="{04FF01C4-22DF-446D-B2F6-2A5F8A2BD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2" y="1690688"/>
            <a:ext cx="5916521" cy="211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D06522CB-A40A-44B0-AAA3-90CDCB574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9662" y="407963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81984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2EFD1-C5FA-4040-ADB8-C1A60FA9F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53446-C600-4EAD-8161-EB9D925C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lecture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Limits of Vanilla/Wasserstein GANs</a:t>
            </a:r>
          </a:p>
          <a:p>
            <a:endParaRPr lang="en-US" dirty="0"/>
          </a:p>
          <a:p>
            <a:r>
              <a:rPr lang="en-US" b="1" dirty="0"/>
              <a:t>Issue#1 </a:t>
            </a:r>
            <a:r>
              <a:rPr lang="en-US" b="1" dirty="0">
                <a:sym typeface="Wingdings" panose="05000000000000000000" pitchFamily="2" charset="2"/>
              </a:rPr>
              <a:t> </a:t>
            </a:r>
            <a:r>
              <a:rPr lang="en-US" b="1" dirty="0"/>
              <a:t>Progressive GANs</a:t>
            </a:r>
          </a:p>
          <a:p>
            <a:pPr lvl="1"/>
            <a:r>
              <a:rPr lang="en-US" dirty="0"/>
              <a:t>key ideas, procedure, practical implementation</a:t>
            </a:r>
          </a:p>
          <a:p>
            <a:r>
              <a:rPr lang="en-US" b="1" dirty="0"/>
              <a:t>Issue #2 </a:t>
            </a:r>
            <a:r>
              <a:rPr lang="en-US" b="1" dirty="0">
                <a:sym typeface="Wingdings" panose="05000000000000000000" pitchFamily="2" charset="2"/>
              </a:rPr>
              <a:t> Conditional and </a:t>
            </a:r>
            <a:r>
              <a:rPr lang="en-US" b="1" dirty="0"/>
              <a:t>Style GANs</a:t>
            </a:r>
          </a:p>
          <a:p>
            <a:pPr lvl="1"/>
            <a:r>
              <a:rPr lang="en-US" dirty="0"/>
              <a:t>key ideas, procedure, practical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97835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fontAlgn="base"/>
            <a:r>
              <a:rPr lang="en-US" b="1" dirty="0"/>
              <a:t>Issue #1: </a:t>
            </a:r>
            <a:r>
              <a:rPr lang="en-US" dirty="0"/>
              <a:t>Generating high-resolution images is challenging for GANs, because the generator must learn how to produce both large structure and fine details at the same time.</a:t>
            </a:r>
          </a:p>
          <a:p>
            <a:pPr fontAlgn="base"/>
            <a:r>
              <a:rPr lang="en-US" b="1" dirty="0"/>
              <a:t>Core idea: </a:t>
            </a:r>
            <a:r>
              <a:rPr lang="en-US" dirty="0"/>
              <a:t>Novel GAN approach to generate large high-quality images, by incrementally increasing the sizes of the models during training.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E4EA079D-7244-4C8B-A0CF-846F31E77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71186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FFDAD7-8AED-45C0-9737-8F0BD4533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15" y="262072"/>
            <a:ext cx="8149492" cy="64652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E56DAA-0BA5-4B7D-8AF5-6E8F94E44A23}"/>
              </a:ext>
            </a:extLst>
          </p:cNvPr>
          <p:cNvSpPr txBox="1"/>
          <p:nvPr/>
        </p:nvSpPr>
        <p:spPr>
          <a:xfrm>
            <a:off x="8373207" y="1140213"/>
            <a:ext cx="3595078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Note: </a:t>
            </a:r>
            <a:r>
              <a:rPr lang="en-US" sz="2000" dirty="0"/>
              <a:t>CNN layers were progressively learning to recognize finer and finer details.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Starting from early layers detecting basic patterns like edges, corners, colors…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To deeper layers recognizing more advanced patterns (eyes, noses, mouths, etc.)…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And the training progress was gradual: early layers would train on the first iterations, and progressively the training would “propagate” to deeper layers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39409673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7A54ADD9-EB86-436B-A5FD-CF1C0418F2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6491494"/>
              </p:ext>
            </p:extLst>
          </p:nvPr>
        </p:nvGraphicFramePr>
        <p:xfrm>
          <a:off x="-328246" y="214924"/>
          <a:ext cx="10003692" cy="66430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F30DD7A-89C4-4F14-AE07-C8E6323FB199}"/>
              </a:ext>
            </a:extLst>
          </p:cNvPr>
          <p:cNvSpPr txBox="1"/>
          <p:nvPr/>
        </p:nvSpPr>
        <p:spPr>
          <a:xfrm>
            <a:off x="8373207" y="1489748"/>
            <a:ext cx="359507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Core idea being the progressive GANs approach: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We will basically attempt to reproduce the same thing, by training successive “mutations”/”versions” of the generator, with increasing output sizes on images.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/>
              <a:t>Reusing the previous “mutations”/”versions” of the generator for the next one.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178012069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core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Progressive Growing GAN involves using a generator and discriminator model with the same general structure and starting with very small images.</a:t>
            </a:r>
          </a:p>
          <a:p>
            <a:pPr fontAlgn="base"/>
            <a:r>
              <a:rPr lang="en-US" dirty="0"/>
              <a:t>During training, new blocks of convolutional layers are systematically added to both the generator model and the discriminator models.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4098" name="Picture 2" descr="Example of Progressively Adding Layers to Generator and Discriminator Models">
            <a:extLst>
              <a:ext uri="{FF2B5EF4-FFF2-40B4-BE49-F238E27FC236}">
                <a16:creationId xmlns:a16="http://schemas.microsoft.com/office/drawing/2014/main" id="{2C5A4EEB-96A7-4829-8628-32EBA4E0A5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4150" y="1745884"/>
            <a:ext cx="609600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6564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Phasing: </a:t>
                </a:r>
                <a:r>
                  <a:rPr lang="en-US" dirty="0">
                    <a:solidFill>
                      <a:schemeClr val="bg1"/>
                    </a:solidFill>
                  </a:rPr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8932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>
                    <a:solidFill>
                      <a:schemeClr val="bg1"/>
                    </a:solidFill>
                  </a:rPr>
                  <a:t>Weighting: </a:t>
                </a:r>
                <a:r>
                  <a:rPr lang="en-US" dirty="0">
                    <a:solidFill>
                      <a:schemeClr val="bg1"/>
                    </a:solidFill>
                  </a:rPr>
                  <a:t>contribution of the </a:t>
                </a:r>
                <a:r>
                  <a:rPr lang="en-US" dirty="0" err="1">
                    <a:solidFill>
                      <a:schemeClr val="bg1"/>
                    </a:solidFill>
                  </a:rPr>
                  <a:t>upsampled</a:t>
                </a:r>
                <a:r>
                  <a:rPr lang="en-US" dirty="0">
                    <a:solidFill>
                      <a:schemeClr val="bg1"/>
                    </a:solidFill>
                  </a:rPr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615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b="1" dirty="0"/>
                  <a:t>Generator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𝑮</m:t>
                    </m:r>
                  </m:oMath>
                </a14:m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Receives the noise vector z as input and produces a (fake)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b="1" dirty="0"/>
                  <a:t> as output.</a:t>
                </a:r>
              </a:p>
              <a:p>
                <a:pPr marL="0" indent="0">
                  <a:buNone/>
                </a:pPr>
                <a:r>
                  <a:rPr lang="en-US" dirty="0"/>
                  <a:t>In terms of architecture, same logic as the decoder part of our AE/VAE, i.e. </a:t>
                </a:r>
                <a:r>
                  <a:rPr lang="en-US" b="1" dirty="0" err="1"/>
                  <a:t>upsampling</a:t>
                </a:r>
                <a:r>
                  <a:rPr lang="en-US" dirty="0"/>
                  <a:t> </a:t>
                </a:r>
                <a:r>
                  <a:rPr lang="en-US" b="1" dirty="0"/>
                  <a:t>FC</a:t>
                </a:r>
                <a:r>
                  <a:rPr lang="en-US" dirty="0"/>
                  <a:t> or </a:t>
                </a:r>
                <a:r>
                  <a:rPr lang="en-US" b="1" dirty="0" err="1"/>
                  <a:t>TransposeConv</a:t>
                </a:r>
                <a:r>
                  <a:rPr lang="en-US" dirty="0"/>
                  <a:t> layers!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181600" cy="5032375"/>
              </a:xfrm>
              <a:blipFill>
                <a:blip r:embed="rId2"/>
                <a:stretch>
                  <a:fillRect l="-2471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485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53024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</p:spPr>
            <p:txBody>
              <a:bodyPr>
                <a:normAutofit lnSpcReduction="10000"/>
              </a:bodyPr>
              <a:lstStyle/>
              <a:p>
                <a:pPr fontAlgn="base"/>
                <a:r>
                  <a:rPr lang="en-US" b="1" dirty="0"/>
                  <a:t>Idea: </a:t>
                </a:r>
                <a:r>
                  <a:rPr lang="en-US" dirty="0"/>
                  <a:t>add blocks of layers and perform phasing in the addition of the blocks.</a:t>
                </a:r>
              </a:p>
              <a:p>
                <a:pPr fontAlgn="base"/>
                <a:r>
                  <a:rPr lang="en-US" b="1" dirty="0"/>
                  <a:t>Phasing: </a:t>
                </a:r>
                <a:r>
                  <a:rPr lang="en-US" dirty="0"/>
                  <a:t>use a skip connection to connect the new block to the output of the generator and add it to the existing output layer with a weighting.</a:t>
                </a:r>
              </a:p>
              <a:p>
                <a:pPr fontAlgn="base"/>
                <a:r>
                  <a:rPr lang="en-US" b="1" dirty="0"/>
                  <a:t>Weighting: </a:t>
                </a:r>
                <a:r>
                  <a:rPr lang="en-US" dirty="0"/>
                  <a:t>contribution of the </a:t>
                </a:r>
                <a:r>
                  <a:rPr lang="en-US" dirty="0" err="1"/>
                  <a:t>upsampled</a:t>
                </a:r>
                <a:r>
                  <a:rPr lang="en-US" dirty="0"/>
                  <a:t> 16×16 layer is weighted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 –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and the contribution of the new 32×32 layer is weighted by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D218FAA-86F0-4B9F-88EB-A7375F8E10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690688"/>
                <a:ext cx="5181600" cy="5108697"/>
              </a:xfrm>
              <a:blipFill>
                <a:blip r:embed="rId2"/>
                <a:stretch>
                  <a:fillRect l="-2118" t="-2625" r="-2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/>
                  <a:t>Resolution increment: </a:t>
                </a:r>
                <a:r>
                  <a:rPr lang="en-US" dirty="0"/>
                  <a:t>double resolution at each step.</a:t>
                </a:r>
              </a:p>
              <a:p>
                <a:r>
                  <a:rPr lang="en-US" b="1" dirty="0"/>
                  <a:t>Values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: </a:t>
                </a:r>
                <a:r>
                  <a:rPr lang="en-US" dirty="0"/>
                  <a:t>progressively increase from 0 to 1.</a:t>
                </a:r>
              </a:p>
              <a:p>
                <a:r>
                  <a:rPr lang="en-US" dirty="0"/>
                  <a:t>All layers remain trainable.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200" y="1690688"/>
                <a:ext cx="5181600" cy="3100143"/>
              </a:xfrm>
              <a:blipFill>
                <a:blip r:embed="rId3"/>
                <a:stretch>
                  <a:fillRect l="-2118" t="-4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266" name="Picture 2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9D202861-5016-4F4D-B19C-59756E8A6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3" r="33334" b="52617"/>
          <a:stretch/>
        </p:blipFill>
        <p:spPr bwMode="auto">
          <a:xfrm>
            <a:off x="6172200" y="4156747"/>
            <a:ext cx="5775569" cy="2247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3465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>
                <a:solidFill>
                  <a:schemeClr val="bg1"/>
                </a:solidFill>
              </a:rPr>
              <a:t>Phasing: </a:t>
            </a:r>
            <a:r>
              <a:rPr lang="en-US" dirty="0">
                <a:solidFill>
                  <a:schemeClr val="bg1"/>
                </a:solidFill>
              </a:rPr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742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>
                <a:solidFill>
                  <a:schemeClr val="bg1"/>
                </a:solidFill>
              </a:rPr>
              <a:t>The input image is </a:t>
            </a:r>
            <a:r>
              <a:rPr lang="en-US" dirty="0" err="1">
                <a:solidFill>
                  <a:schemeClr val="bg1"/>
                </a:solidFill>
              </a:rPr>
              <a:t>downsampled</a:t>
            </a:r>
            <a:r>
              <a:rPr lang="en-US" dirty="0">
                <a:solidFill>
                  <a:schemeClr val="bg1"/>
                </a:solidFill>
              </a:rPr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8714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59757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DA667-AC63-4031-BA5C-02C103C1B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690688"/>
            <a:ext cx="5880751" cy="3100143"/>
          </a:xfrm>
        </p:spPr>
        <p:txBody>
          <a:bodyPr>
            <a:normAutofit fontScale="92500"/>
          </a:bodyPr>
          <a:lstStyle/>
          <a:p>
            <a:r>
              <a:rPr lang="en-US" dirty="0"/>
              <a:t>The output of the new 32×32 block of layers is also </a:t>
            </a:r>
            <a:r>
              <a:rPr lang="en-US" dirty="0" err="1"/>
              <a:t>downsampled</a:t>
            </a:r>
            <a:r>
              <a:rPr lang="en-US" dirty="0"/>
              <a:t> using average pooling so that it can be used as input to the existing 16×16 block.</a:t>
            </a:r>
          </a:p>
        </p:txBody>
      </p:sp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6539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implementation details (D)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690688"/>
            <a:ext cx="5181600" cy="5108697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b="1" dirty="0"/>
              <a:t>Idea: </a:t>
            </a:r>
            <a:r>
              <a:rPr lang="en-US" dirty="0"/>
              <a:t>same as G, but the other way around.  Adding a new block of convolutional layers for the input of D to support larger images.</a:t>
            </a:r>
          </a:p>
          <a:p>
            <a:pPr fontAlgn="base"/>
            <a:r>
              <a:rPr lang="en-US" b="1" dirty="0"/>
              <a:t>Phasing: </a:t>
            </a:r>
            <a:r>
              <a:rPr lang="en-US" dirty="0"/>
              <a:t>use a skip connection to connect the new block to the input of the discriminator and add it to the existing input layer with a weighting.</a:t>
            </a:r>
          </a:p>
          <a:p>
            <a:pPr fontAlgn="base"/>
            <a:r>
              <a:rPr lang="en-US" dirty="0"/>
              <a:t>The input image is </a:t>
            </a:r>
            <a:r>
              <a:rPr lang="en-US" dirty="0" err="1"/>
              <a:t>downsampled</a:t>
            </a:r>
            <a:r>
              <a:rPr lang="en-US" dirty="0"/>
              <a:t> to 16×16 using average pooling so that it can pass through the existing 16×16 convolutional layers.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output of the new 32×32 block of layers is also </a:t>
                </a:r>
                <a:r>
                  <a:rPr lang="en-US" dirty="0" err="1"/>
                  <a:t>downsampled</a:t>
                </a:r>
                <a:r>
                  <a:rPr lang="en-US" dirty="0"/>
                  <a:t> using average pooling so that it can be used as input to the existing 16×16 block.</a:t>
                </a:r>
              </a:p>
              <a:p>
                <a:r>
                  <a:rPr lang="en-US" dirty="0"/>
                  <a:t>Double resolution size at each step,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progressively increases from 0 to 1. All layers remain trainable.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ADDDA667-AC63-4031-BA5C-02C103C1B8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xfrm>
                <a:off x="6172199" y="1690688"/>
                <a:ext cx="5880751" cy="3100143"/>
              </a:xfrm>
              <a:blipFill>
                <a:blip r:embed="rId2"/>
                <a:stretch>
                  <a:fillRect l="-1554" t="-2947" r="-2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291" name="Picture 3" descr="Example of Phasing in the Addition of New Layers to the Generator and Discriminator Models">
            <a:extLst>
              <a:ext uri="{FF2B5EF4-FFF2-40B4-BE49-F238E27FC236}">
                <a16:creationId xmlns:a16="http://schemas.microsoft.com/office/drawing/2014/main" id="{08C3B802-BCFB-4E32-BC18-338C8A4251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26" r="32308"/>
          <a:stretch/>
        </p:blipFill>
        <p:spPr bwMode="auto">
          <a:xfrm>
            <a:off x="6096000" y="4462157"/>
            <a:ext cx="5880751" cy="239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1CD635-C116-4FEF-B887-9986F6E1AAA4}"/>
              </a:ext>
            </a:extLst>
          </p:cNvPr>
          <p:cNvSpPr/>
          <p:nvPr/>
        </p:nvSpPr>
        <p:spPr>
          <a:xfrm>
            <a:off x="7174523" y="6307870"/>
            <a:ext cx="664307" cy="491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5703BCD-BD38-49CF-95F0-87A489B851D6}"/>
              </a:ext>
            </a:extLst>
          </p:cNvPr>
          <p:cNvSpPr/>
          <p:nvPr/>
        </p:nvSpPr>
        <p:spPr>
          <a:xfrm>
            <a:off x="10124830" y="6307871"/>
            <a:ext cx="664307" cy="5501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5115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65C3E21-AC9F-427B-88F6-7EB1EBA1E1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780E48-84C4-4EF1-B0E6-72BB850D3569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0382654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658A42-BE26-4A36-9F9E-5957EC0BB7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798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result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b="1" dirty="0"/>
              <a:t>Result: </a:t>
            </a:r>
            <a:r>
              <a:rPr lang="en-US" dirty="0"/>
              <a:t>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celebrity HQ GANs: outputs 1024x1024 images…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B2B3B88-3E72-48A7-8AE8-3971D81DE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3" t="11168" r="9544" b="39715"/>
          <a:stretch/>
        </p:blipFill>
        <p:spPr bwMode="auto">
          <a:xfrm>
            <a:off x="6674338" y="1844708"/>
            <a:ext cx="5353539" cy="336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4504B3-7EDF-4C77-A41D-48F2360A4D3E}"/>
              </a:ext>
            </a:extLst>
          </p:cNvPr>
          <p:cNvSpPr txBox="1"/>
          <p:nvPr/>
        </p:nvSpPr>
        <p:spPr>
          <a:xfrm>
            <a:off x="7258538" y="5182494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</p:spTree>
    <p:extLst>
      <p:ext uri="{BB962C8B-B14F-4D97-AF65-F5344CB8AC3E}">
        <p14:creationId xmlns:p14="http://schemas.microsoft.com/office/powerpoint/2010/main" val="187537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E416C-4706-49BA-A6CF-13D6A81C4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Vanilla GAN architecture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To train a GAN, we need five components.</a:t>
                </a:r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b="1" dirty="0"/>
                  <a:t>Discriminator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en-US" b="1" dirty="0"/>
              </a:p>
              <a:p>
                <a:pPr marL="514350" indent="-514350">
                  <a:buFont typeface="+mj-lt"/>
                  <a:buAutoNum type="arabicPeriod" startAt="3"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dirty="0"/>
                  <a:t>Will receive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from the dataset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half of the time,</a:t>
                </a:r>
              </a:p>
              <a:p>
                <a:r>
                  <a:rPr lang="en-US" dirty="0"/>
                  <a:t>an image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en-US" dirty="0"/>
                  <a:t> from the generator the other half.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B1134-46E5-43A2-B74F-F038397DD6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4"/>
                <a:ext cx="5257800" cy="5032375"/>
              </a:xfrm>
              <a:blipFill>
                <a:blip r:embed="rId2"/>
                <a:stretch>
                  <a:fillRect l="-2436" t="-19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F25CC722-9392-4B5D-B3CC-EDA2DF45D9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9"/>
          <a:stretch/>
        </p:blipFill>
        <p:spPr>
          <a:xfrm>
            <a:off x="6019800" y="1825625"/>
            <a:ext cx="6096000" cy="3510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4B987E-650A-453F-BB6D-9A7B50B736F6}"/>
              </a:ext>
            </a:extLst>
          </p:cNvPr>
          <p:cNvSpPr txBox="1"/>
          <p:nvPr/>
        </p:nvSpPr>
        <p:spPr>
          <a:xfrm>
            <a:off x="838200" y="6083559"/>
            <a:ext cx="1081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Binary classification: </a:t>
            </a:r>
            <a:r>
              <a:rPr lang="en-US" sz="2800" dirty="0"/>
              <a:t>needs to classify the image as fake (0) or real (1).</a:t>
            </a:r>
          </a:p>
        </p:txBody>
      </p:sp>
    </p:spTree>
    <p:extLst>
      <p:ext uri="{BB962C8B-B14F-4D97-AF65-F5344CB8AC3E}">
        <p14:creationId xmlns:p14="http://schemas.microsoft.com/office/powerpoint/2010/main" val="15596263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1DD74-D045-474A-BF16-4A624969C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370" y="89877"/>
            <a:ext cx="10515600" cy="1325563"/>
          </a:xfrm>
        </p:spPr>
        <p:txBody>
          <a:bodyPr/>
          <a:lstStyle/>
          <a:p>
            <a:r>
              <a:rPr lang="en-US" dirty="0"/>
              <a:t>And they are quite realistic (!)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18FAA-86F0-4B9F-88EB-A7375F8E10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5431691" cy="4942498"/>
          </a:xfrm>
        </p:spPr>
        <p:txBody>
          <a:bodyPr>
            <a:normAutofit/>
          </a:bodyPr>
          <a:lstStyle/>
          <a:p>
            <a:pPr marL="0" indent="0" fontAlgn="base">
              <a:buNone/>
            </a:pPr>
            <a:r>
              <a:rPr lang="en-US" b="1" dirty="0"/>
              <a:t>Progressive (growing) GANs [PGGAN]: </a:t>
            </a:r>
          </a:p>
          <a:p>
            <a:pPr fontAlgn="base"/>
            <a:r>
              <a:rPr lang="en-US" dirty="0"/>
              <a:t>Result: capable of generating photorealistic synthetic faces and objects at high resolution that are remarkably realistic.</a:t>
            </a:r>
          </a:p>
          <a:p>
            <a:pPr fontAlgn="base"/>
            <a:r>
              <a:rPr lang="en-US" dirty="0"/>
              <a:t>Original celebrity DCGAN model: outputs 32x32 images, flaws in details.</a:t>
            </a:r>
          </a:p>
          <a:p>
            <a:pPr fontAlgn="base"/>
            <a:r>
              <a:rPr lang="en-US" dirty="0"/>
              <a:t>Progressive </a:t>
            </a:r>
            <a:r>
              <a:rPr lang="en-US" dirty="0" err="1"/>
              <a:t>celebrityHQ</a:t>
            </a:r>
            <a:r>
              <a:rPr lang="en-US" dirty="0"/>
              <a:t> GANs: outputs 1024x1024 images. And…</a:t>
            </a:r>
          </a:p>
          <a:p>
            <a:pPr fontAlgn="base"/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AC72A-6CE7-41CB-A8CD-830F3A691493}"/>
              </a:ext>
            </a:extLst>
          </p:cNvPr>
          <p:cNvSpPr txBox="1"/>
          <p:nvPr/>
        </p:nvSpPr>
        <p:spPr>
          <a:xfrm>
            <a:off x="6596185" y="5736492"/>
            <a:ext cx="54316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  <p:pic>
        <p:nvPicPr>
          <p:cNvPr id="6" name="Picture 2" descr="Example of Photorealistic Generated Faces using Progressive Growing GAN">
            <a:extLst>
              <a:ext uri="{FF2B5EF4-FFF2-40B4-BE49-F238E27FC236}">
                <a16:creationId xmlns:a16="http://schemas.microsoft.com/office/drawing/2014/main" id="{F4DDEBD0-47CD-4F0C-ABA8-F238F4BAB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708" y="2067902"/>
            <a:ext cx="3931138" cy="2002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5C329F-B073-4CB4-ACC5-44A262445068}"/>
              </a:ext>
            </a:extLst>
          </p:cNvPr>
          <p:cNvSpPr txBox="1"/>
          <p:nvPr/>
        </p:nvSpPr>
        <p:spPr>
          <a:xfrm>
            <a:off x="7166708" y="4262873"/>
            <a:ext cx="409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Figure: DCGAN 32x32 generated pictures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2F624-B77D-4FCA-A87B-894A35D1F6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98" t="12718" r="64038" b="17949"/>
          <a:stretch/>
        </p:blipFill>
        <p:spPr>
          <a:xfrm>
            <a:off x="523627" y="1362503"/>
            <a:ext cx="5516736" cy="52973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CFBCA-BEDD-4BE0-AAD2-9CD37CBA045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89" t="12718" r="64231" b="16340"/>
          <a:stretch/>
        </p:blipFill>
        <p:spPr>
          <a:xfrm>
            <a:off x="6579632" y="1362503"/>
            <a:ext cx="5299756" cy="529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6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70FB90-3F5C-439D-B722-587D941144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en-US" b="1" i="1" dirty="0"/>
              <a:t>[PGGAN] </a:t>
            </a:r>
            <a:r>
              <a:rPr lang="en-US" dirty="0" err="1"/>
              <a:t>Karras</a:t>
            </a:r>
            <a:r>
              <a:rPr lang="en-US" dirty="0"/>
              <a:t>, T., </a:t>
            </a:r>
            <a:r>
              <a:rPr lang="en-US" dirty="0" err="1"/>
              <a:t>Aila</a:t>
            </a:r>
            <a:r>
              <a:rPr lang="en-US" dirty="0"/>
              <a:t>, T., Laine, S., &amp; </a:t>
            </a:r>
            <a:r>
              <a:rPr lang="en-US" dirty="0" err="1"/>
              <a:t>Lehtinen</a:t>
            </a:r>
            <a:r>
              <a:rPr lang="en-US" dirty="0"/>
              <a:t>, J. (2017). Progressive growing of </a:t>
            </a:r>
            <a:r>
              <a:rPr lang="en-US" dirty="0" err="1"/>
              <a:t>gans</a:t>
            </a:r>
            <a:r>
              <a:rPr lang="en-US" dirty="0"/>
              <a:t> for improved quality, stability, and variation.</a:t>
            </a:r>
          </a:p>
          <a:p>
            <a:r>
              <a:rPr lang="en-US" dirty="0"/>
              <a:t>Paper </a:t>
            </a:r>
            <a:r>
              <a:rPr lang="en-US" b="1" i="1" dirty="0"/>
              <a:t>[PGGAN]</a:t>
            </a:r>
            <a:r>
              <a:rPr lang="en-US" dirty="0"/>
              <a:t>: </a:t>
            </a:r>
            <a:r>
              <a:rPr lang="fr-FR" dirty="0">
                <a:hlinkClick r:id="rId2"/>
              </a:rPr>
              <a:t>https://arxiv.org/pdf/1710.10196.pdf</a:t>
            </a:r>
            <a:endParaRPr lang="en-US" dirty="0"/>
          </a:p>
          <a:p>
            <a:r>
              <a:rPr lang="en-US" dirty="0"/>
              <a:t>Demo code and pre-trained models: </a:t>
            </a:r>
            <a:r>
              <a:rPr lang="fr-FR" dirty="0">
                <a:hlinkClick r:id="rId3"/>
              </a:rPr>
              <a:t>https://pytorch.org/hub/facebookresearch_pytorch-gan-zoo_pgan/</a:t>
            </a:r>
            <a:br>
              <a:rPr lang="fr-FR" dirty="0"/>
            </a:br>
            <a:r>
              <a:rPr lang="fr-FR" dirty="0">
                <a:hlinkClick r:id="rId4"/>
              </a:rPr>
              <a:t>https://github.com/facebookresearch/pytorch_GAN_zoo</a:t>
            </a:r>
            <a:endParaRPr lang="fr-FR" dirty="0"/>
          </a:p>
          <a:p>
            <a:r>
              <a:rPr lang="fr-FR" dirty="0" err="1"/>
              <a:t>Learn</a:t>
            </a:r>
            <a:r>
              <a:rPr lang="fr-FR" dirty="0"/>
              <a:t> more (</a:t>
            </a:r>
            <a:r>
              <a:rPr lang="fr-FR" dirty="0" err="1"/>
              <a:t>Nvidia</a:t>
            </a:r>
            <a:r>
              <a:rPr lang="fr-FR" dirty="0"/>
              <a:t>/</a:t>
            </a:r>
            <a:r>
              <a:rPr lang="fr-FR" dirty="0" err="1"/>
              <a:t>Youtube</a:t>
            </a:r>
            <a:r>
              <a:rPr lang="fr-FR" dirty="0"/>
              <a:t> </a:t>
            </a:r>
            <a:r>
              <a:rPr lang="fr-FR" dirty="0" err="1"/>
              <a:t>video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PGGANs</a:t>
            </a:r>
            <a:r>
              <a:rPr lang="fr-FR" dirty="0"/>
              <a:t>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): </a:t>
            </a:r>
            <a:r>
              <a:rPr lang="fr-FR" dirty="0">
                <a:hlinkClick r:id="rId5"/>
              </a:rPr>
              <a:t>https://www.youtube.com/watch?time_continue=4&amp;v=G06dEcZ-QTg&amp;feature=emb_logo</a:t>
            </a: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693277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AE76E-0ACF-4982-BC53-14176E8B5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Progressive GANs: a note on training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E65128-8137-4395-855E-ECA0B3C503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3" t="34872" r="59808" b="6461"/>
          <a:stretch/>
        </p:blipFill>
        <p:spPr>
          <a:xfrm>
            <a:off x="1508368" y="1375506"/>
            <a:ext cx="8299940" cy="47286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B4E52A1-C6EC-48EB-B883-C086B7C25D48}"/>
              </a:ext>
            </a:extLst>
          </p:cNvPr>
          <p:cNvSpPr txBox="1"/>
          <p:nvPr/>
        </p:nvSpPr>
        <p:spPr>
          <a:xfrm>
            <a:off x="1680308" y="6104159"/>
            <a:ext cx="8002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Source: [PGGAN]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Lehtinen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J. (2017). Progressive growing of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gans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improved quality, stability, and variation.</a:t>
            </a:r>
          </a:p>
        </p:txBody>
      </p:sp>
    </p:spTree>
    <p:extLst>
      <p:ext uri="{BB962C8B-B14F-4D97-AF65-F5344CB8AC3E}">
        <p14:creationId xmlns:p14="http://schemas.microsoft.com/office/powerpoint/2010/main" val="333119274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91536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35B4-B989-4589-B307-CEA24328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GANs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CD245-9EFA-4D99-9DE9-C41475549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Core idea of Conditional GANs </a:t>
            </a:r>
            <a:r>
              <a:rPr lang="en-US" dirty="0"/>
              <a:t>[</a:t>
            </a:r>
            <a:r>
              <a:rPr lang="en-US" dirty="0" err="1"/>
              <a:t>CondGAN</a:t>
            </a:r>
            <a:r>
              <a:rPr lang="en-US" dirty="0"/>
              <a:t>]</a:t>
            </a:r>
            <a:r>
              <a:rPr lang="en-US" b="1" dirty="0"/>
              <a:t>: </a:t>
            </a:r>
            <a:r>
              <a:rPr lang="en-US" dirty="0"/>
              <a:t>Add some deterministic values to the noise samples used in the generator.</a:t>
            </a:r>
          </a:p>
          <a:p>
            <a:r>
              <a:rPr lang="en-US" dirty="0"/>
              <a:t>This deterministic value corresponds to the class you expect the sample to have (e.g. generate a handwritten 7).</a:t>
            </a:r>
          </a:p>
          <a:p>
            <a:r>
              <a:rPr lang="en-US" dirty="0"/>
              <a:t>Generator task is to fool the discriminator/critic by generating a sample, which will be classified as a “real 7” and not anything else (“fake 7”, “real 6” are both considered failure cases).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52F841-9C97-49CA-A0F7-BBF691E77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579" y="1471209"/>
            <a:ext cx="11571664" cy="50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84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AD4EA-E3C9-4D16-A581-8F58CF929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GANs: core idea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C409CC-68A3-483D-B7FC-3CFC62A9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90415"/>
          </a:xfrm>
        </p:spPr>
        <p:txBody>
          <a:bodyPr>
            <a:normAutofit/>
          </a:bodyPr>
          <a:lstStyle/>
          <a:p>
            <a:r>
              <a:rPr lang="en-US" b="1" dirty="0"/>
              <a:t>Issue #2: </a:t>
            </a:r>
            <a:r>
              <a:rPr lang="en-US" dirty="0"/>
              <a:t>Lack of control on the generators outputs.</a:t>
            </a:r>
          </a:p>
          <a:p>
            <a:pPr marL="0" indent="0">
              <a:buNone/>
            </a:pPr>
            <a:r>
              <a:rPr lang="en-US" b="1" dirty="0"/>
              <a:t>Style GANs </a:t>
            </a:r>
            <a:r>
              <a:rPr lang="en-US" b="1" i="1" dirty="0"/>
              <a:t>[</a:t>
            </a:r>
            <a:r>
              <a:rPr lang="en-US" b="1" i="1" dirty="0" err="1"/>
              <a:t>StyleGAN</a:t>
            </a:r>
            <a:r>
              <a:rPr lang="en-US" b="1" i="1" dirty="0"/>
              <a:t>]</a:t>
            </a:r>
            <a:r>
              <a:rPr lang="en-US" b="1" dirty="0"/>
              <a:t>: PGGAN++</a:t>
            </a:r>
          </a:p>
          <a:p>
            <a:pPr fontAlgn="base"/>
            <a:r>
              <a:rPr lang="en-US" dirty="0"/>
              <a:t>Core idea: Reuse PGGAN, but change the architecture of generator to introduce control over the style of generated images at different levels of detail, from high-level features such as background and foreground, to fine-grained details of objects or subjects.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CE1723-952C-4F78-A02A-FF66B67C1DEF}"/>
              </a:ext>
            </a:extLst>
          </p:cNvPr>
          <p:cNvSpPr txBox="1"/>
          <p:nvPr/>
        </p:nvSpPr>
        <p:spPr>
          <a:xfrm>
            <a:off x="6096000" y="6169709"/>
            <a:ext cx="6008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fr-FR" b="1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StyleGAN</a:t>
            </a:r>
            <a:r>
              <a:rPr lang="fr-FR" b="1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Karras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T., Laine, S., &amp;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Aila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T. (2019). A style-based generator architecture for generative adversarial networks. </a:t>
            </a:r>
          </a:p>
        </p:txBody>
      </p:sp>
      <p:pic>
        <p:nvPicPr>
          <p:cNvPr id="7" name="Picture 4" descr="Example of One Set of Generated Faces (Left) Adopting the Coarse Style of Another Set of Generated Faces (Top)">
            <a:extLst>
              <a:ext uri="{FF2B5EF4-FFF2-40B4-BE49-F238E27FC236}">
                <a16:creationId xmlns:a16="http://schemas.microsoft.com/office/drawing/2014/main" id="{22C2BFEA-D2BB-422F-A2F5-6E7E6509E3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1261" y="3429000"/>
            <a:ext cx="5181600" cy="2655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NVIDIA creates an architecture for GANs that enables AI to ...">
            <a:extLst>
              <a:ext uri="{FF2B5EF4-FFF2-40B4-BE49-F238E27FC236}">
                <a16:creationId xmlns:a16="http://schemas.microsoft.com/office/drawing/2014/main" id="{1900D996-0DEC-469F-A67D-3E7E7879D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445" y="201185"/>
            <a:ext cx="5477825" cy="308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E81862C-1EE7-446F-971F-1C381604A484}"/>
              </a:ext>
            </a:extLst>
          </p:cNvPr>
          <p:cNvSpPr/>
          <p:nvPr/>
        </p:nvSpPr>
        <p:spPr>
          <a:xfrm>
            <a:off x="6641261" y="726831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0D87B0-511E-4EF2-BDCD-BFF3413BA9CC}"/>
              </a:ext>
            </a:extLst>
          </p:cNvPr>
          <p:cNvSpPr/>
          <p:nvPr/>
        </p:nvSpPr>
        <p:spPr>
          <a:xfrm>
            <a:off x="6688154" y="1739534"/>
            <a:ext cx="587970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85CC1A6-DD82-4062-9AE9-213AF12E2397}"/>
              </a:ext>
            </a:extLst>
          </p:cNvPr>
          <p:cNvSpPr/>
          <p:nvPr/>
        </p:nvSpPr>
        <p:spPr>
          <a:xfrm>
            <a:off x="6582646" y="2731477"/>
            <a:ext cx="693478" cy="19538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2887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</p:txBody>
      </p:sp>
    </p:spTree>
    <p:extLst>
      <p:ext uri="{BB962C8B-B14F-4D97-AF65-F5344CB8AC3E}">
        <p14:creationId xmlns:p14="http://schemas.microsoft.com/office/powerpoint/2010/main" val="284972604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</p:spTree>
    <p:extLst>
      <p:ext uri="{BB962C8B-B14F-4D97-AF65-F5344CB8AC3E}">
        <p14:creationId xmlns:p14="http://schemas.microsoft.com/office/powerpoint/2010/main" val="70078192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</p:txBody>
      </p:sp>
    </p:spTree>
    <p:extLst>
      <p:ext uri="{BB962C8B-B14F-4D97-AF65-F5344CB8AC3E}">
        <p14:creationId xmlns:p14="http://schemas.microsoft.com/office/powerpoint/2010/main" val="1048397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E84F6-1A23-49E2-9083-8B58AC377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 GAN: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D175F-8A3E-4D61-AEE2-B7DC2FF73E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42498"/>
          </a:xfrm>
        </p:spPr>
        <p:txBody>
          <a:bodyPr>
            <a:normAutofit/>
          </a:bodyPr>
          <a:lstStyle/>
          <a:p>
            <a:r>
              <a:rPr lang="en-US" b="1" dirty="0"/>
              <a:t>Reuse PGGAN: </a:t>
            </a:r>
            <a:r>
              <a:rPr lang="en-US" dirty="0"/>
              <a:t>Incremental growing of the models, but also change the architecture of the generator significantly.</a:t>
            </a:r>
          </a:p>
          <a:p>
            <a:r>
              <a:rPr lang="en-US" b="1" dirty="0"/>
              <a:t>Input change: </a:t>
            </a:r>
            <a:r>
              <a:rPr lang="en-US" dirty="0"/>
              <a:t>no longer take a noise vector as input.</a:t>
            </a:r>
          </a:p>
          <a:p>
            <a:pPr lvl="1"/>
            <a:r>
              <a:rPr lang="en-US" dirty="0"/>
              <a:t>instead, there are two new sources of randomness used to generate a synthetic image,</a:t>
            </a:r>
          </a:p>
          <a:p>
            <a:pPr lvl="1"/>
            <a:r>
              <a:rPr lang="en-US" dirty="0"/>
              <a:t>a standalone mapping network</a:t>
            </a:r>
          </a:p>
          <a:p>
            <a:pPr lvl="1"/>
            <a:r>
              <a:rPr lang="en-US" dirty="0"/>
              <a:t>and noise introduced at each layer of the generator.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965E85-C9CD-4A63-9EC1-480B625D0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769708" cy="4848713"/>
          </a:xfrm>
        </p:spPr>
        <p:txBody>
          <a:bodyPr>
            <a:normAutofit/>
          </a:bodyPr>
          <a:lstStyle/>
          <a:p>
            <a:r>
              <a:rPr lang="en-US" b="1" dirty="0"/>
              <a:t>Mapping network: </a:t>
            </a:r>
            <a:r>
              <a:rPr lang="en-US" dirty="0"/>
              <a:t>output from the mapping network is a vector defining the styles, later integrated at each point in the generator model. This style vector gives control over the style of the generated image.</a:t>
            </a:r>
          </a:p>
          <a:p>
            <a:r>
              <a:rPr lang="en-US" b="1" dirty="0"/>
              <a:t>Noise introduction: </a:t>
            </a:r>
            <a:r>
              <a:rPr lang="en-US" dirty="0"/>
              <a:t>per-block incorporation of style vector and noise allows each block to localize both the interpretation of style and induce random variation to a given level of detail.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26752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6479</TotalTime>
  <Words>7611</Words>
  <Application>Microsoft Office PowerPoint</Application>
  <PresentationFormat>Widescreen</PresentationFormat>
  <Paragraphs>717</Paragraphs>
  <Slides>119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119</vt:i4>
      </vt:variant>
    </vt:vector>
  </HeadingPairs>
  <TitlesOfParts>
    <vt:vector size="124" baseType="lpstr">
      <vt:lpstr>Arial</vt:lpstr>
      <vt:lpstr>Calibri</vt:lpstr>
      <vt:lpstr>Calibri Light</vt:lpstr>
      <vt:lpstr>Cambria Math</vt:lpstr>
      <vt:lpstr>Office Theme</vt:lpstr>
      <vt:lpstr>50.039 Theory and Practice of Deep Learning W10-S3 Generative Models in Deep Learning</vt:lpstr>
      <vt:lpstr>About this week (Week 10)</vt:lpstr>
      <vt:lpstr>About this week (Week 10)</vt:lpstr>
      <vt:lpstr>Outline</vt:lpstr>
      <vt:lpstr>Outline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Vanilla GAN architecture</vt:lpstr>
      <vt:lpstr>GAN training visuals</vt:lpstr>
      <vt:lpstr>GAN training visuals</vt:lpstr>
      <vt:lpstr>GAN training visuals</vt:lpstr>
      <vt:lpstr>GAN training visuals</vt:lpstr>
      <vt:lpstr>GAN training visuals</vt:lpstr>
      <vt:lpstr>GAN training visuals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Typical issues with vanilla GANs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Definition: Wasserstein distance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idea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Wasserstein GAN implementation</vt:lpstr>
      <vt:lpstr>WGAN training visuals</vt:lpstr>
      <vt:lpstr>WGAN training visuals</vt:lpstr>
      <vt:lpstr>WGAN training visuals</vt:lpstr>
      <vt:lpstr>Limits of vanilla/Wasserstein GANs</vt:lpstr>
      <vt:lpstr>Limits of vanilla/Wasserstein GANs</vt:lpstr>
      <vt:lpstr>Limits of vanilla/Wasserstein GANs</vt:lpstr>
      <vt:lpstr>Limits of vanilla/Wasserstein GANs</vt:lpstr>
      <vt:lpstr>In this lecture</vt:lpstr>
      <vt:lpstr>Progressive GANs: core idea</vt:lpstr>
      <vt:lpstr>PowerPoint Presentation</vt:lpstr>
      <vt:lpstr>PowerPoint Presentation</vt:lpstr>
      <vt:lpstr>Progressive GANs: core idea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(G)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implementation details (D)</vt:lpstr>
      <vt:lpstr>Progressive GANs: result comparison</vt:lpstr>
      <vt:lpstr>Progressive GANs: result comparison</vt:lpstr>
      <vt:lpstr>Progressive GANs: result comparison</vt:lpstr>
      <vt:lpstr>And they are quite realistic (!)</vt:lpstr>
      <vt:lpstr>Progressive GANs: useful links</vt:lpstr>
      <vt:lpstr>Progressive GANs: a note on training time</vt:lpstr>
      <vt:lpstr>Conditional GANs</vt:lpstr>
      <vt:lpstr>Conditional GANs</vt:lpstr>
      <vt:lpstr>Style GANs: core idea</vt:lpstr>
      <vt:lpstr>Style GAN: implementation details</vt:lpstr>
      <vt:lpstr>Style GAN: implementation details</vt:lpstr>
      <vt:lpstr>Style GAN: implementation details</vt:lpstr>
      <vt:lpstr>Style GAN: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 implementation details</vt:lpstr>
      <vt:lpstr>Style GAN: results</vt:lpstr>
      <vt:lpstr>Style GANs: useful links</vt:lpstr>
      <vt:lpstr>CycleGAN</vt:lpstr>
      <vt:lpstr>GANs and ethics</vt:lpstr>
      <vt:lpstr>GANs and ethics</vt:lpstr>
      <vt:lpstr>GANs and ethics</vt:lpstr>
      <vt:lpstr>GANs and ethics</vt:lpstr>
      <vt:lpstr>What about diffusion models?!</vt:lpstr>
      <vt:lpstr>Conclusion</vt:lpstr>
      <vt:lpstr>Learn more about these topics</vt:lpstr>
      <vt:lpstr>Learn more about these topics</vt:lpstr>
      <vt:lpstr>Learn more about these topics</vt:lpstr>
      <vt:lpstr>Learn more about these topics</vt:lpstr>
      <vt:lpstr>Learn more about these topics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50.039 Theory and Practice of Deep Learning W8 S1-2-3</dc:title>
  <dc:creator>Matthieu DE MARI</dc:creator>
  <cp:lastModifiedBy>Matthieu DE MARI</cp:lastModifiedBy>
  <cp:revision>250</cp:revision>
  <dcterms:created xsi:type="dcterms:W3CDTF">2021-03-10T09:35:15Z</dcterms:created>
  <dcterms:modified xsi:type="dcterms:W3CDTF">2023-03-29T01:44:38Z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fde23a9-9a05-4714-826f-57380a17bd9d_Enabled">
    <vt:lpwstr>true</vt:lpwstr>
  </property>
  <property fmtid="{D5CDD505-2E9C-101B-9397-08002B2CF9AE}" pid="3" name="MSIP_Label_7fde23a9-9a05-4714-826f-57380a17bd9d_SetDate">
    <vt:lpwstr>2022-10-31T05:39:08Z</vt:lpwstr>
  </property>
  <property fmtid="{D5CDD505-2E9C-101B-9397-08002B2CF9AE}" pid="4" name="MSIP_Label_7fde23a9-9a05-4714-826f-57380a17bd9d_Method">
    <vt:lpwstr>Privileged</vt:lpwstr>
  </property>
  <property fmtid="{D5CDD505-2E9C-101B-9397-08002B2CF9AE}" pid="5" name="MSIP_Label_7fde23a9-9a05-4714-826f-57380a17bd9d_Name">
    <vt:lpwstr>Restricted</vt:lpwstr>
  </property>
  <property fmtid="{D5CDD505-2E9C-101B-9397-08002B2CF9AE}" pid="6" name="MSIP_Label_7fde23a9-9a05-4714-826f-57380a17bd9d_SiteId">
    <vt:lpwstr>3476b776-e990-4f72-b950-62489831623d</vt:lpwstr>
  </property>
  <property fmtid="{D5CDD505-2E9C-101B-9397-08002B2CF9AE}" pid="7" name="MSIP_Label_7fde23a9-9a05-4714-826f-57380a17bd9d_ActionId">
    <vt:lpwstr>117191e4-d3ee-471d-97c0-84024423db9f</vt:lpwstr>
  </property>
  <property fmtid="{D5CDD505-2E9C-101B-9397-08002B2CF9AE}" pid="8" name="MSIP_Label_7fde23a9-9a05-4714-826f-57380a17bd9d_ContentBits">
    <vt:lpwstr>3</vt:lpwstr>
  </property>
  <property fmtid="{D5CDD505-2E9C-101B-9397-08002B2CF9AE}" pid="9" name="ClassificationContentMarkingFooterLocations">
    <vt:lpwstr>Office Theme:10</vt:lpwstr>
  </property>
  <property fmtid="{D5CDD505-2E9C-101B-9397-08002B2CF9AE}" pid="10" name="ClassificationContentMarkingFooterText">
    <vt:lpwstr>Restricted</vt:lpwstr>
  </property>
  <property fmtid="{D5CDD505-2E9C-101B-9397-08002B2CF9AE}" pid="11" name="ClassificationContentMarkingHeaderLocations">
    <vt:lpwstr>Office Theme:9</vt:lpwstr>
  </property>
  <property fmtid="{D5CDD505-2E9C-101B-9397-08002B2CF9AE}" pid="12" name="ClassificationContentMarkingHeaderText">
    <vt:lpwstr>Restricted</vt:lpwstr>
  </property>
</Properties>
</file>